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8" r:id="rId2"/>
    <p:sldId id="357" r:id="rId3"/>
    <p:sldId id="358" r:id="rId4"/>
    <p:sldId id="367" r:id="rId5"/>
    <p:sldId id="363" r:id="rId6"/>
    <p:sldId id="339" r:id="rId7"/>
    <p:sldId id="346" r:id="rId8"/>
    <p:sldId id="368" r:id="rId9"/>
    <p:sldId id="348" r:id="rId10"/>
    <p:sldId id="349" r:id="rId11"/>
    <p:sldId id="350" r:id="rId12"/>
    <p:sldId id="364" r:id="rId13"/>
    <p:sldId id="365" r:id="rId14"/>
    <p:sldId id="369" r:id="rId15"/>
    <p:sldId id="36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1"/>
    <p:restoredTop sz="94612"/>
  </p:normalViewPr>
  <p:slideViewPr>
    <p:cSldViewPr snapToGrid="0" snapToObjects="1">
      <p:cViewPr varScale="1">
        <p:scale>
          <a:sx n="68" d="100"/>
          <a:sy n="68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-fsE\homeE\EAUS\Statoil%20Documents\privat\OLT%20utvalg%202016\statistikk%20OL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-fsE\homeE\EAUS\Statoil%20Documents\privat\OLT%20utvalg%202016\statistikk%20OL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-fsE\homeE\EAUS\Statoil%20Documents\privat\OLT%20utvalg%202016\statistikk%20OL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-fsE\homeE\EAUS\Statoil%20Documents\privat\OLT%20utvalg%202016\statistikk%20OL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-fsE\homeE\EAUS\Statoil%20Documents\privat\OLT%20utvalg%202016\statistikk%20OL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-fsE\homeE\EAUS\Statoil%20Documents\privat\OLT%20utvalg%202016\statistikk%20OL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dirty="0"/>
              <a:t>Antall medaljer, 4.-6.</a:t>
            </a:r>
            <a:r>
              <a:rPr lang="nb-NO" sz="1400" baseline="0" dirty="0"/>
              <a:t> plass og 7.-12. plass i sommer-PL</a:t>
            </a:r>
            <a:endParaRPr lang="nb-NO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Medaljer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9-41EB-ACEA-7C13BB159BD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4.-6. plass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'Ark1'!$C$2:$C$6</c:f>
              <c:numCache>
                <c:formatCode>General</c:formatCode>
                <c:ptCount val="5"/>
                <c:pt idx="0">
                  <c:v>19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9-41EB-ACEA-7C13BB159BDD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7.-12. plass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'Ark1'!$D$2:$D$6</c:f>
              <c:numCache>
                <c:formatCode>General</c:formatCode>
                <c:ptCount val="5"/>
                <c:pt idx="0">
                  <c:v>28</c:v>
                </c:pt>
                <c:pt idx="1">
                  <c:v>21</c:v>
                </c:pt>
                <c:pt idx="2">
                  <c:v>20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A9-41EB-ACEA-7C13BB159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139984"/>
        <c:axId val="80140376"/>
      </c:barChart>
      <c:catAx>
        <c:axId val="8013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140376"/>
        <c:crosses val="autoZero"/>
        <c:auto val="1"/>
        <c:lblAlgn val="ctr"/>
        <c:lblOffset val="100"/>
        <c:noMultiLvlLbl val="0"/>
      </c:catAx>
      <c:valAx>
        <c:axId val="8014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13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64637300772199"/>
          <c:y val="0.89065616139219705"/>
          <c:w val="0.52457369184440805"/>
          <c:h val="0.109343838607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dirty="0"/>
              <a:t>Antall medaljer, 4.-6.</a:t>
            </a:r>
            <a:r>
              <a:rPr lang="nb-NO" sz="1400" baseline="0" dirty="0"/>
              <a:t> plass og 7.-12. plass i sommer-OL</a:t>
            </a:r>
            <a:endParaRPr lang="nb-NO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6282627539221696E-2"/>
          <c:y val="0.13283187994772699"/>
          <c:w val="0.913717372460778"/>
          <c:h val="0.51059283552902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Medaljer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9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3-4264-83CD-B8C0EC54330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4.-6. plass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'Ark1'!$C$2:$C$6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3-4264-83CD-B8C0EC543303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7.-12. plass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'Ark1'!$D$2:$D$6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11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3-4264-83CD-B8C0EC543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141160"/>
        <c:axId val="79079272"/>
      </c:barChart>
      <c:catAx>
        <c:axId val="8014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079272"/>
        <c:crosses val="autoZero"/>
        <c:auto val="1"/>
        <c:lblAlgn val="ctr"/>
        <c:lblOffset val="100"/>
        <c:noMultiLvlLbl val="0"/>
      </c:catAx>
      <c:valAx>
        <c:axId val="7907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14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68475324412299"/>
          <c:y val="0.79000248261638095"/>
          <c:w val="0.45368235003511698"/>
          <c:h val="0.109343838607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949300087489099"/>
          <c:y val="3.7037037037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Sheet1!$G$35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3C-4739-8CE2-EAEF1C9F6B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3C-4739-8CE2-EAEF1C9F6B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3C-4739-8CE2-EAEF1C9F6B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3C-4739-8CE2-EAEF1C9F6B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3C-4739-8CE2-EAEF1C9F6B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Sheet1!$F$37:$F$41</c:f>
              <c:strCache>
                <c:ptCount val="5"/>
                <c:pt idx="0">
                  <c:v>Oppfølging, tilskudd særforbund</c:v>
                </c:pt>
                <c:pt idx="1">
                  <c:v>Fagavdelingene og RKS</c:v>
                </c:pt>
                <c:pt idx="2">
                  <c:v>FoU</c:v>
                </c:pt>
                <c:pt idx="3">
                  <c:v>OL/PL forb. og gjennomføring</c:v>
                </c:pt>
                <c:pt idx="4">
                  <c:v>Adm, drift, avskr.TS</c:v>
                </c:pt>
              </c:strCache>
            </c:strRef>
          </c:cat>
          <c:val>
            <c:numRef>
              <c:f>Sheet1!$G$37:$G$41</c:f>
              <c:numCache>
                <c:formatCode>General</c:formatCode>
                <c:ptCount val="5"/>
                <c:pt idx="0">
                  <c:v>30.9</c:v>
                </c:pt>
                <c:pt idx="1">
                  <c:v>22.8</c:v>
                </c:pt>
                <c:pt idx="2">
                  <c:v>3.5</c:v>
                </c:pt>
                <c:pt idx="3">
                  <c:v>22.5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3C-4739-8CE2-EAEF1C9F6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949300087489099"/>
          <c:y val="3.7037037037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Sheet1!$H$35</c:f>
              <c:strCache>
                <c:ptCount val="1"/>
                <c:pt idx="0">
                  <c:v>2012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C-4F16-A2E1-FC7A3BE3C8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4C-4F16-A2E1-FC7A3BE3C8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4C-4F16-A2E1-FC7A3BE3C8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4C-4F16-A2E1-FC7A3BE3C8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4C-4F16-A2E1-FC7A3BE3C8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Sheet1!$F$37:$F$41</c:f>
              <c:strCache>
                <c:ptCount val="5"/>
                <c:pt idx="0">
                  <c:v>Oppfølging, tilskudd særforbund</c:v>
                </c:pt>
                <c:pt idx="1">
                  <c:v>Fagavdelingene og RKS</c:v>
                </c:pt>
                <c:pt idx="2">
                  <c:v>FoU</c:v>
                </c:pt>
                <c:pt idx="3">
                  <c:v>OL/PL forb. og gjennomføring</c:v>
                </c:pt>
                <c:pt idx="4">
                  <c:v>Adm, drift, avskr.TS</c:v>
                </c:pt>
              </c:strCache>
            </c:strRef>
          </c:cat>
          <c:val>
            <c:numRef>
              <c:f>Sheet1!$H$37:$H$41</c:f>
              <c:numCache>
                <c:formatCode>General</c:formatCode>
                <c:ptCount val="5"/>
                <c:pt idx="0">
                  <c:v>62.3</c:v>
                </c:pt>
                <c:pt idx="1">
                  <c:v>38.700000000000003</c:v>
                </c:pt>
                <c:pt idx="2">
                  <c:v>8.1</c:v>
                </c:pt>
                <c:pt idx="3">
                  <c:v>11</c:v>
                </c:pt>
                <c:pt idx="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4C-4F16-A2E1-FC7A3BE3C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949300087489099"/>
          <c:y val="3.7037037037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Sheet1!$I$35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CD-4241-A939-C5B30DB5AD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CD-4241-A939-C5B30DB5AD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CD-4241-A939-C5B30DB5AD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CD-4241-A939-C5B30DB5AD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CD-4241-A939-C5B30DB5AD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Sheet1!$F$37:$F$41</c:f>
              <c:strCache>
                <c:ptCount val="5"/>
                <c:pt idx="0">
                  <c:v>Oppfølging, tilskudd særforbund</c:v>
                </c:pt>
                <c:pt idx="1">
                  <c:v>Fagavdelingene og RKS</c:v>
                </c:pt>
                <c:pt idx="2">
                  <c:v>FoU</c:v>
                </c:pt>
                <c:pt idx="3">
                  <c:v>OL/PL forb. og gjennomføring</c:v>
                </c:pt>
                <c:pt idx="4">
                  <c:v>Adm, drift, avskr.TS</c:v>
                </c:pt>
              </c:strCache>
            </c:strRef>
          </c:cat>
          <c:val>
            <c:numRef>
              <c:f>Sheet1!$I$37:$I$41</c:f>
              <c:numCache>
                <c:formatCode>General</c:formatCode>
                <c:ptCount val="5"/>
                <c:pt idx="0">
                  <c:v>68.5</c:v>
                </c:pt>
                <c:pt idx="1">
                  <c:v>52.3</c:v>
                </c:pt>
                <c:pt idx="2">
                  <c:v>6.4</c:v>
                </c:pt>
                <c:pt idx="3">
                  <c:v>20.2</c:v>
                </c:pt>
                <c:pt idx="4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CD-4241-A939-C5B30DB5A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Sheet1!$G$98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6-421E-A088-8707754358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6-421E-A088-8707754358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Sheet1!$F$104:$F$105</c:f>
              <c:strCache>
                <c:ptCount val="2"/>
                <c:pt idx="0">
                  <c:v>Aktivitet</c:v>
                </c:pt>
                <c:pt idx="1">
                  <c:v>Adm etc</c:v>
                </c:pt>
              </c:strCache>
            </c:strRef>
          </c:cat>
          <c:val>
            <c:numRef>
              <c:f>Sheet1!$G$104:$G$105</c:f>
              <c:numCache>
                <c:formatCode>General</c:formatCode>
                <c:ptCount val="2"/>
                <c:pt idx="0">
                  <c:v>53.7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6-421E-A088-870775435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Sheet1!$H$98</c:f>
              <c:strCache>
                <c:ptCount val="1"/>
                <c:pt idx="0">
                  <c:v>2012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E6-4300-9F86-08CB065C5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E6-4300-9F86-08CB065C50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Sheet1!$F$104:$F$105</c:f>
              <c:strCache>
                <c:ptCount val="2"/>
                <c:pt idx="0">
                  <c:v>Aktivitet</c:v>
                </c:pt>
                <c:pt idx="1">
                  <c:v>Adm etc</c:v>
                </c:pt>
              </c:strCache>
            </c:strRef>
          </c:cat>
          <c:val>
            <c:numRef>
              <c:f>Sheet1!$H$104:$H$105</c:f>
              <c:numCache>
                <c:formatCode>General</c:formatCode>
                <c:ptCount val="2"/>
                <c:pt idx="0">
                  <c:v>101</c:v>
                </c:pt>
                <c:pt idx="1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6-4300-9F86-08CB065C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2006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Sheet1!$I$98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86-4DDC-8DD8-AFE13A4449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86-4DDC-8DD8-AFE13A4449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Sheet1!$F$104:$F$105</c:f>
              <c:strCache>
                <c:ptCount val="2"/>
                <c:pt idx="0">
                  <c:v>Aktivitet</c:v>
                </c:pt>
                <c:pt idx="1">
                  <c:v>Adm etc</c:v>
                </c:pt>
              </c:strCache>
            </c:strRef>
          </c:cat>
          <c:val>
            <c:numRef>
              <c:f>Sheet1!$I$104:$I$105</c:f>
              <c:numCache>
                <c:formatCode>General</c:formatCode>
                <c:ptCount val="2"/>
                <c:pt idx="0">
                  <c:v>120.8</c:v>
                </c:pt>
                <c:pt idx="1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86-4DDC-8DD8-AFE13A444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BF985-37B7-B145-B1B3-BCB7D50AF32F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A47E-D486-EA45-A88D-EF33BEC670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7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Hvorfor tok</a:t>
            </a:r>
            <a:r>
              <a:rPr lang="nb-NO" baseline="0" dirty="0"/>
              <a:t> vi med 3 særforbund som IKKE var med i Rio?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Dette var særforbund som hadde vært med i tidligere OL/Para og særforbund som har ambisjoner om å være med neste gang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Relevante kilder – int. forskning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A47E-D486-EA45-A88D-EF33BEC67032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926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200" b="1" dirty="0">
                <a:solidFill>
                  <a:schemeClr val="tx1"/>
                </a:solidFill>
              </a:rPr>
              <a:t>Evalueringsgruppens kommentarer og konklusjon om forberedelse og gjennomføring: </a:t>
            </a:r>
          </a:p>
          <a:p>
            <a:pPr fontAlgn="base"/>
            <a:endParaRPr lang="nb-NO" sz="1200" b="1" dirty="0">
              <a:solidFill>
                <a:schemeClr val="dk1"/>
              </a:solidFill>
            </a:endParaRPr>
          </a:p>
          <a:p>
            <a:pPr fontAlgn="base"/>
            <a:r>
              <a:rPr lang="nb-NO" sz="1200" b="1" dirty="0">
                <a:solidFill>
                  <a:schemeClr val="dk1"/>
                </a:solidFill>
              </a:rPr>
              <a:t>OLT-</a:t>
            </a:r>
            <a:r>
              <a:rPr lang="nb-NO" sz="1200" b="1" dirty="0" err="1">
                <a:solidFill>
                  <a:schemeClr val="dk1"/>
                </a:solidFill>
              </a:rPr>
              <a:t>coachenes</a:t>
            </a:r>
            <a:r>
              <a:rPr lang="nb-NO" sz="1200" b="1" dirty="0">
                <a:solidFill>
                  <a:schemeClr val="dk1"/>
                </a:solidFill>
              </a:rPr>
              <a:t> rolle styrkes </a:t>
            </a:r>
            <a:r>
              <a:rPr lang="nb-NO" sz="1200" dirty="0">
                <a:solidFill>
                  <a:schemeClr val="dk1"/>
                </a:solidFill>
              </a:rPr>
              <a:t>og ledelsesansvaret </a:t>
            </a:r>
            <a:r>
              <a:rPr lang="nb-NO" sz="1200" b="1" dirty="0">
                <a:solidFill>
                  <a:schemeClr val="dk1"/>
                </a:solidFill>
              </a:rPr>
              <a:t>tydeliggjøres.</a:t>
            </a:r>
            <a:r>
              <a:rPr lang="nb-NO" sz="1200" dirty="0">
                <a:solidFill>
                  <a:schemeClr val="dk1"/>
                </a:solidFill>
              </a:rPr>
              <a:t> ​Bidragsyter og kravstiller mot SF. </a:t>
            </a:r>
            <a:r>
              <a:rPr lang="nb-NO" sz="1200" b="1">
                <a:solidFill>
                  <a:schemeClr val="dk1"/>
                </a:solidFill>
              </a:rPr>
              <a:t>Langsiktighet</a:t>
            </a:r>
            <a:r>
              <a:rPr lang="nb-NO" sz="1200">
                <a:solidFill>
                  <a:schemeClr val="dk1"/>
                </a:solidFill>
              </a:rPr>
              <a:t> og </a:t>
            </a:r>
            <a:r>
              <a:rPr lang="nb-NO" sz="1200" b="1">
                <a:solidFill>
                  <a:schemeClr val="dk1"/>
                </a:solidFill>
              </a:rPr>
              <a:t>forutsigbarhet</a:t>
            </a:r>
            <a:r>
              <a:rPr lang="nb-NO" sz="1200">
                <a:solidFill>
                  <a:schemeClr val="dk1"/>
                </a:solidFill>
              </a:rPr>
              <a:t> i samarbeidet mellom OLT/SF/utøver. 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A47E-D486-EA45-A88D-EF33BEC6703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8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dirty="0"/>
              <a:t>Evalueringsgruppens kommentarer og konklusjon</a:t>
            </a:r>
          </a:p>
          <a:p>
            <a:endParaRPr lang="nb-NO" sz="1200" b="1" dirty="0">
              <a:solidFill>
                <a:schemeClr val="dk1"/>
              </a:solidFill>
            </a:endParaRPr>
          </a:p>
          <a:p>
            <a:pPr fontAlgn="base"/>
            <a:r>
              <a:rPr lang="nb-NO" sz="1200" b="1" dirty="0">
                <a:solidFill>
                  <a:schemeClr val="dk1"/>
                </a:solidFill>
              </a:rPr>
              <a:t>Tydelighet </a:t>
            </a:r>
            <a:r>
              <a:rPr lang="nb-NO" sz="1200" dirty="0">
                <a:solidFill>
                  <a:schemeClr val="dk1"/>
                </a:solidFill>
              </a:rPr>
              <a:t>​</a:t>
            </a:r>
          </a:p>
          <a:p>
            <a:pPr fontAlgn="base"/>
            <a:r>
              <a:rPr lang="nb-NO" sz="1200" dirty="0">
                <a:solidFill>
                  <a:schemeClr val="dk1"/>
                </a:solidFill>
              </a:rPr>
              <a:t>Tydelig formidling av de krav og kriterier som legges til grunn for støtte og ressurstildeling. </a:t>
            </a:r>
          </a:p>
          <a:p>
            <a:pPr fontAlgn="base"/>
            <a:r>
              <a:rPr lang="nb-NO" sz="1200" dirty="0">
                <a:solidFill>
                  <a:schemeClr val="dk1"/>
                </a:solidFill>
              </a:rPr>
              <a:t>​</a:t>
            </a:r>
          </a:p>
          <a:p>
            <a:pPr fontAlgn="base"/>
            <a:r>
              <a:rPr lang="nb-NO" sz="1200" b="1" dirty="0">
                <a:solidFill>
                  <a:schemeClr val="dk1"/>
                </a:solidFill>
              </a:rPr>
              <a:t>Langsiktighet</a:t>
            </a:r>
            <a:r>
              <a:rPr lang="nb-NO" sz="1200" dirty="0">
                <a:solidFill>
                  <a:schemeClr val="dk1"/>
                </a:solidFill>
              </a:rPr>
              <a:t>​</a:t>
            </a:r>
          </a:p>
          <a:p>
            <a:pPr fontAlgn="base"/>
            <a:r>
              <a:rPr lang="nb-NO" sz="1200" dirty="0">
                <a:solidFill>
                  <a:schemeClr val="dk1"/>
                </a:solidFill>
              </a:rPr>
              <a:t>Større grad av langsiktighet og forutsigbarhet i samarbeidet med og støtten til de prioriterte idrettene (4-års perspektiv)​.</a:t>
            </a:r>
          </a:p>
          <a:p>
            <a:pPr fontAlgn="base"/>
            <a:r>
              <a:rPr lang="nb-NO" sz="1200" dirty="0">
                <a:solidFill>
                  <a:schemeClr val="dk1"/>
                </a:solidFill>
              </a:rPr>
              <a:t>Tilstrekkelig fleksibilitet til å følge opp </a:t>
            </a:r>
            <a:r>
              <a:rPr lang="nb-NO" sz="1200" dirty="0"/>
              <a:t>enkeltutøvere/lag </a:t>
            </a:r>
            <a:r>
              <a:rPr lang="nb-NO" sz="1200" dirty="0">
                <a:solidFill>
                  <a:schemeClr val="dk1"/>
                </a:solidFill>
              </a:rPr>
              <a:t>som viser resultater i ikke-prioriterte idretter.​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A47E-D486-EA45-A88D-EF33BEC6703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85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A47E-D486-EA45-A88D-EF33BEC6703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21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A307E-BCF5-6D45-AE24-805E46C1E80E}" type="datetimeFigureOut">
              <a:rPr lang="nb-NO" smtClean="0"/>
              <a:t>17.03.2017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E0C8-0705-884E-B87D-0D83BB9D3B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82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4.xml"/><Relationship Id="rId7" Type="http://schemas.openxmlformats.org/officeDocument/2006/relationships/chart" Target="../charts/chart7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chart" Target="../charts/chart5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823" y="2422361"/>
            <a:ext cx="6019799" cy="364699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-242248" y="805627"/>
            <a:ext cx="12133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cap="all" dirty="0"/>
              <a:t>rapport Ekstern evaluering </a:t>
            </a:r>
          </a:p>
          <a:p>
            <a:pPr algn="ctr"/>
            <a:r>
              <a:rPr lang="nb-NO" b="1" cap="all" dirty="0"/>
              <a:t> </a:t>
            </a:r>
          </a:p>
          <a:p>
            <a:pPr algn="ctr"/>
            <a:r>
              <a:rPr lang="nb-NO" b="1" cap="all" dirty="0"/>
              <a:t>Olympiatoppens forberedelser til og sportslige gjennomføring av OL og Paralympics i Rio i 2016</a:t>
            </a:r>
          </a:p>
          <a:p>
            <a:pPr algn="ctr"/>
            <a:r>
              <a:rPr lang="nb-NO" b="1" cap="all" dirty="0"/>
              <a:t>med</a:t>
            </a:r>
          </a:p>
          <a:p>
            <a:pPr algn="ctr"/>
            <a:r>
              <a:rPr lang="nb-NO" b="1" cap="all" dirty="0"/>
              <a:t>forslag til fremtidige strategiske og operative forbedringer i arbeidet mot fremtidige OL/PL</a:t>
            </a:r>
          </a:p>
          <a:p>
            <a:pPr algn="ctr"/>
            <a:endParaRPr lang="nb-NO" b="1" cap="all" dirty="0"/>
          </a:p>
          <a:p>
            <a:pPr algn="ctr"/>
            <a:endParaRPr lang="nb-NO" b="1" cap="all" dirty="0"/>
          </a:p>
          <a:p>
            <a:pPr algn="ctr"/>
            <a:r>
              <a:rPr lang="nb-NO" b="1" cap="all" dirty="0"/>
              <a:t>16.03.2017</a:t>
            </a:r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33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60219" y="274639"/>
            <a:ext cx="11540836" cy="3903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rPr>
              <a:t>OLTs rammer har økt med 82 </a:t>
            </a:r>
            <a:r>
              <a:rPr lang="nb-NO" sz="2400" b="1" dirty="0" err="1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rPr>
              <a:t>mill</a:t>
            </a:r>
            <a:r>
              <a:rPr lang="nb-NO" sz="2400" b="1" dirty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rPr>
              <a:t> siden 2006 </a:t>
            </a:r>
            <a:endParaRPr lang="nb-NO" sz="2400" b="1" dirty="0">
              <a:solidFill>
                <a:schemeClr val="bg1"/>
              </a:solidFill>
            </a:endParaRPr>
          </a:p>
          <a:p>
            <a:endParaRPr lang="nb-NO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63237" y="665019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  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60219" y="942018"/>
            <a:ext cx="5138881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400" b="1" dirty="0"/>
              <a:t>Økonomisk ramme</a:t>
            </a:r>
            <a:endParaRPr lang="nb-NO" sz="1400" dirty="0"/>
          </a:p>
          <a:p>
            <a:r>
              <a:rPr lang="nb-NO" sz="1200" dirty="0"/>
              <a:t>Olympiatoppens overordnende økonomiske rammer for perioden 2006 til 2016 viser at brutto kostnadsnivå har økt fra 89,7 </a:t>
            </a:r>
            <a:r>
              <a:rPr lang="nb-NO" sz="1200" dirty="0" err="1"/>
              <a:t>mnok</a:t>
            </a:r>
            <a:r>
              <a:rPr lang="nb-NO" sz="1200" dirty="0"/>
              <a:t> i 2006 til kr 172,2 </a:t>
            </a:r>
            <a:r>
              <a:rPr lang="nb-NO" sz="1200" dirty="0" err="1"/>
              <a:t>mnok</a:t>
            </a:r>
            <a:r>
              <a:rPr lang="nb-NO" sz="1200" dirty="0"/>
              <a:t> i 2016 (budsjett). Dette utgjør en økning på 82,5 </a:t>
            </a:r>
            <a:r>
              <a:rPr lang="nb-NO" sz="1200" dirty="0" err="1"/>
              <a:t>mnok</a:t>
            </a:r>
            <a:r>
              <a:rPr lang="nb-NO" sz="1200" dirty="0"/>
              <a:t> for perioden i sin helhet. Justert for prisstigning i perioden (2,1% </a:t>
            </a:r>
            <a:r>
              <a:rPr lang="nb-NO" sz="1200" dirty="0" err="1"/>
              <a:t>pa</a:t>
            </a:r>
            <a:r>
              <a:rPr lang="nb-NO" sz="1200" dirty="0"/>
              <a:t> </a:t>
            </a:r>
            <a:r>
              <a:rPr lang="nb-NO" sz="1200" dirty="0" err="1"/>
              <a:t>ihht</a:t>
            </a:r>
            <a:r>
              <a:rPr lang="nb-NO" sz="1200" dirty="0"/>
              <a:t> SSB KPI) er økningen på 69% eller 61,9 </a:t>
            </a:r>
            <a:r>
              <a:rPr lang="nb-NO" sz="1200" dirty="0" err="1"/>
              <a:t>mnok</a:t>
            </a:r>
            <a:r>
              <a:rPr lang="nb-NO" sz="1200" dirty="0"/>
              <a:t>.  </a:t>
            </a:r>
          </a:p>
          <a:p>
            <a:endParaRPr lang="nb-NO" dirty="0"/>
          </a:p>
        </p:txBody>
      </p:sp>
      <p:grpSp>
        <p:nvGrpSpPr>
          <p:cNvPr id="11" name="Gruppe 10"/>
          <p:cNvGrpSpPr/>
          <p:nvPr/>
        </p:nvGrpSpPr>
        <p:grpSpPr>
          <a:xfrm>
            <a:off x="390836" y="5015736"/>
            <a:ext cx="11609237" cy="1559869"/>
            <a:chOff x="6007100" y="1150674"/>
            <a:chExt cx="5943318" cy="1559869"/>
          </a:xfrm>
        </p:grpSpPr>
        <p:sp>
          <p:nvSpPr>
            <p:cNvPr id="6" name="Rektangel 5"/>
            <p:cNvSpPr/>
            <p:nvPr/>
          </p:nvSpPr>
          <p:spPr>
            <a:xfrm>
              <a:off x="6007100" y="1150674"/>
              <a:ext cx="5893955" cy="15598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6072424" y="1150674"/>
              <a:ext cx="58779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charset="0"/>
                <a:buChar char="•"/>
              </a:pPr>
              <a:r>
                <a:rPr lang="nb-NO" sz="1400" dirty="0"/>
                <a:t>Olympiatoppens rammer har økt med 82,5 </a:t>
              </a:r>
              <a:r>
                <a:rPr lang="nb-NO" sz="1400" dirty="0" err="1"/>
                <a:t>mnok</a:t>
              </a:r>
              <a:r>
                <a:rPr lang="nb-NO" sz="1400" dirty="0"/>
                <a:t> siste 10 år (61,9 </a:t>
              </a:r>
              <a:r>
                <a:rPr lang="nb-NO" sz="1400" dirty="0" err="1"/>
                <a:t>mnok</a:t>
              </a:r>
              <a:r>
                <a:rPr lang="nb-NO" sz="1400" dirty="0"/>
                <a:t> hensyntatt prisstigning)  </a:t>
              </a:r>
            </a:p>
            <a:p>
              <a:pPr marL="171450" lvl="0" indent="-171450">
                <a:buFont typeface="Arial" charset="0"/>
                <a:buChar char="•"/>
              </a:pPr>
              <a:r>
                <a:rPr lang="nb-NO" sz="1400" dirty="0"/>
                <a:t>«Oppfølging, tilskudd særforbund»  har økt mest med 37,6 </a:t>
              </a:r>
              <a:r>
                <a:rPr lang="nb-NO" sz="1400" dirty="0" err="1"/>
                <a:t>mnok</a:t>
              </a:r>
              <a:r>
                <a:rPr lang="nb-NO" sz="1400" dirty="0"/>
                <a:t> mer i 2016 sammenlignet med 2006. </a:t>
              </a:r>
            </a:p>
            <a:p>
              <a:pPr marL="171450" lvl="0" indent="-171450">
                <a:buFont typeface="Arial" charset="0"/>
                <a:buChar char="•"/>
              </a:pPr>
              <a:r>
                <a:rPr lang="nb-NO" sz="1400" dirty="0"/>
                <a:t>Midlene blir i stor grad brukt til Aktivitet (81-82%) og har vært prosentvis stabil i hele perioden.  Antagelsen om at en økende andel brukes på administrasjon </a:t>
              </a:r>
              <a:r>
                <a:rPr lang="nb-NO" sz="1400" i="1" dirty="0"/>
                <a:t>støttes ikke,</a:t>
              </a:r>
              <a:r>
                <a:rPr lang="nb-NO" sz="1400" dirty="0"/>
                <a:t> basert på regnskapstallene.</a:t>
              </a:r>
            </a:p>
            <a:p>
              <a:pPr marL="171450" lvl="0" indent="-171450">
                <a:buFont typeface="Arial" charset="0"/>
                <a:buChar char="•"/>
              </a:pPr>
              <a:r>
                <a:rPr lang="nb-NO" sz="1400" dirty="0"/>
                <a:t>Fagavdelingene og RKS øker mest siste 4 år med 13,6 </a:t>
              </a:r>
              <a:r>
                <a:rPr lang="nb-NO" sz="1400" dirty="0" err="1"/>
                <a:t>mnok</a:t>
              </a:r>
              <a:r>
                <a:rPr lang="nb-NO" sz="1400" dirty="0"/>
                <a:t> (35%). Samstemmer med anbefaling Tvedt rapporten vedr økt desentralisert satsing.</a:t>
              </a:r>
            </a:p>
          </p:txBody>
        </p:sp>
      </p:grpSp>
      <p:sp>
        <p:nvSpPr>
          <p:cNvPr id="12" name="TekstSylinder 11"/>
          <p:cNvSpPr txBox="1"/>
          <p:nvPr/>
        </p:nvSpPr>
        <p:spPr>
          <a:xfrm>
            <a:off x="6024762" y="943855"/>
            <a:ext cx="52658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Netto driftsramme  </a:t>
            </a:r>
            <a:endParaRPr lang="nb-NO" sz="1400" dirty="0"/>
          </a:p>
          <a:p>
            <a:r>
              <a:rPr lang="nb-NO" sz="1200" dirty="0"/>
              <a:t>Grafen under viser netto driftsramme for Olympiatoppen i årene 2006-2016. For å få sammenlignbare tall trekkes direktekostnadene i forbindelse med gjennomføringen av de Olympiske leker og Paralympics ut av de totale regnskapstallene til Olympiatoppen. Etter at OL/PL er trukket ut får man «netto driftsramme» til Olympiatoppen i hvert av årene.</a:t>
            </a:r>
          </a:p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83" y="2239191"/>
            <a:ext cx="4567822" cy="187801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36" y="2209800"/>
            <a:ext cx="5583867" cy="2172786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390836" y="4457700"/>
            <a:ext cx="5413663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200" dirty="0"/>
              <a:t>Prosentvis </a:t>
            </a:r>
            <a:r>
              <a:rPr lang="nb-NO" sz="1200" dirty="0" err="1"/>
              <a:t>gj.snittlig</a:t>
            </a:r>
            <a:r>
              <a:rPr lang="nb-NO" sz="1200" dirty="0"/>
              <a:t> økning i brutto kostnadsnivå: </a:t>
            </a:r>
          </a:p>
          <a:p>
            <a:r>
              <a:rPr lang="nb-NO" sz="1200" dirty="0"/>
              <a:t>- 2006 til 2012 </a:t>
            </a:r>
            <a:r>
              <a:rPr lang="nb-NO" sz="1200" dirty="0" err="1"/>
              <a:t>ca</a:t>
            </a:r>
            <a:r>
              <a:rPr lang="nb-NO" sz="1200" dirty="0"/>
              <a:t> 5% per år  - 2012 til 2016 </a:t>
            </a:r>
            <a:r>
              <a:rPr lang="nb-NO" sz="1200" dirty="0" err="1"/>
              <a:t>ca</a:t>
            </a:r>
            <a:r>
              <a:rPr lang="nb-NO" sz="1200" dirty="0"/>
              <a:t> 4% per år   </a:t>
            </a:r>
          </a:p>
          <a:p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6286500" y="4414902"/>
            <a:ext cx="5413663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200" dirty="0"/>
              <a:t>Prosentvis </a:t>
            </a:r>
            <a:r>
              <a:rPr lang="nb-NO" sz="1200" dirty="0" err="1"/>
              <a:t>gj.snittlig</a:t>
            </a:r>
            <a:r>
              <a:rPr lang="nb-NO" sz="1200" dirty="0"/>
              <a:t> økning i netto driftsramme: </a:t>
            </a:r>
          </a:p>
          <a:p>
            <a:r>
              <a:rPr lang="nb-NO" sz="1200" dirty="0"/>
              <a:t>- 2006 til 2012 </a:t>
            </a:r>
            <a:r>
              <a:rPr lang="nb-NO" sz="1200" dirty="0" err="1"/>
              <a:t>ca</a:t>
            </a:r>
            <a:r>
              <a:rPr lang="nb-NO" sz="1200" dirty="0"/>
              <a:t> 11% per år  - 2012 til 2016 </a:t>
            </a:r>
            <a:r>
              <a:rPr lang="nb-NO" sz="1200" dirty="0" err="1"/>
              <a:t>ca</a:t>
            </a:r>
            <a:r>
              <a:rPr lang="nb-NO" sz="1200" dirty="0"/>
              <a:t> 4% per år  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102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60219" y="274638"/>
            <a:ext cx="11540836" cy="44172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OLT siste 10 år – økte rammer, flere ansatte, mer aktivitet </a:t>
            </a:r>
          </a:p>
          <a:p>
            <a:endParaRPr lang="nb-NO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63237" y="665019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  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51561" y="738128"/>
            <a:ext cx="5138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Aktivitetsfordeling av OLTs midler </a:t>
            </a:r>
            <a:endParaRPr lang="nb-NO" sz="1600" dirty="0"/>
          </a:p>
          <a:p>
            <a:r>
              <a:rPr lang="nb-NO" sz="1200" dirty="0"/>
              <a:t>Diagrammene under gir en grafisk fremstilling av den prosentvise aktivitetskostnadsfordelingen i Olympiatoppen i hhv 2006, 2012 og 2016.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1598800" y="1324747"/>
            <a:ext cx="4009158" cy="1569265"/>
            <a:chOff x="829542" y="1415235"/>
            <a:chExt cx="4291188" cy="1755776"/>
          </a:xfrm>
        </p:grpSpPr>
        <p:graphicFrame>
          <p:nvGraphicFramePr>
            <p:cNvPr id="15" name="Chart 4"/>
            <p:cNvGraphicFramePr/>
            <p:nvPr>
              <p:extLst/>
            </p:nvPr>
          </p:nvGraphicFramePr>
          <p:xfrm>
            <a:off x="829542" y="1415236"/>
            <a:ext cx="1874253" cy="1755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Chart 5"/>
            <p:cNvGraphicFramePr/>
            <p:nvPr>
              <p:extLst/>
            </p:nvPr>
          </p:nvGraphicFramePr>
          <p:xfrm>
            <a:off x="1914777" y="1415236"/>
            <a:ext cx="2012447" cy="1755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Chart 3"/>
            <p:cNvGraphicFramePr/>
            <p:nvPr>
              <p:extLst/>
            </p:nvPr>
          </p:nvGraphicFramePr>
          <p:xfrm>
            <a:off x="3047823" y="1415235"/>
            <a:ext cx="2072907" cy="1755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18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18435" y="1633120"/>
            <a:ext cx="1592263" cy="104300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63237" y="2727210"/>
            <a:ext cx="56661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nb-NO" sz="1200" dirty="0"/>
              <a:t>«Oppfølging, tilskudd særforbund»  har økt mest i kroner, 37,6 </a:t>
            </a:r>
            <a:r>
              <a:rPr lang="nb-NO" sz="1200" dirty="0" err="1"/>
              <a:t>mnok</a:t>
            </a:r>
            <a:r>
              <a:rPr lang="nb-NO" sz="1200" dirty="0"/>
              <a:t> mer i 2016 sammenlignet med 2006. </a:t>
            </a:r>
          </a:p>
          <a:p>
            <a:pPr marL="171450" indent="-171450">
              <a:buFont typeface="Arial"/>
              <a:buChar char="•"/>
            </a:pPr>
            <a:r>
              <a:rPr lang="nb-NO" sz="1200" dirty="0" err="1"/>
              <a:t>Adm</a:t>
            </a:r>
            <a:r>
              <a:rPr lang="nb-NO" sz="1200" dirty="0"/>
              <a:t>, drift, avskriving TS  har lav andel av totalen (10-12%). </a:t>
            </a:r>
          </a:p>
          <a:p>
            <a:pPr marL="171450" indent="-171450">
              <a:buFont typeface="Arial"/>
              <a:buChar char="•"/>
            </a:pPr>
            <a:r>
              <a:rPr lang="nb-NO" sz="1200" dirty="0"/>
              <a:t>Kostnader relatert til gjennomføring OL/PL har i perioden blitt redusert med 10%. </a:t>
            </a:r>
          </a:p>
          <a:p>
            <a:pPr marL="171450" indent="-171450">
              <a:buFont typeface="Arial"/>
              <a:buChar char="•"/>
            </a:pPr>
            <a:r>
              <a:rPr lang="nb-NO" sz="1200" dirty="0"/>
              <a:t>Fagavdelingene og RKS øker mest i kroner med 13,6 </a:t>
            </a:r>
            <a:r>
              <a:rPr lang="nb-NO" sz="1200" dirty="0" err="1"/>
              <a:t>mnok</a:t>
            </a:r>
            <a:r>
              <a:rPr lang="nb-NO" sz="1200" dirty="0"/>
              <a:t> (35%).  </a:t>
            </a:r>
          </a:p>
          <a:p>
            <a:endParaRPr lang="nb-NO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pSp>
        <p:nvGrpSpPr>
          <p:cNvPr id="2" name="Gruppe 1"/>
          <p:cNvGrpSpPr/>
          <p:nvPr/>
        </p:nvGrpSpPr>
        <p:grpSpPr>
          <a:xfrm>
            <a:off x="236415" y="4168572"/>
            <a:ext cx="5998440" cy="2148568"/>
            <a:chOff x="351560" y="4580452"/>
            <a:chExt cx="5998440" cy="2148568"/>
          </a:xfrm>
        </p:grpSpPr>
        <p:sp>
          <p:nvSpPr>
            <p:cNvPr id="19" name="TekstSylinder 18"/>
            <p:cNvSpPr txBox="1"/>
            <p:nvPr/>
          </p:nvSpPr>
          <p:spPr>
            <a:xfrm>
              <a:off x="351560" y="4580452"/>
              <a:ext cx="5998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b="1" dirty="0"/>
                <a:t>Ingen økt byråkratisering.  </a:t>
              </a:r>
              <a:r>
                <a:rPr lang="nb-NO" sz="1600" dirty="0"/>
                <a:t>Forholdet aktivitet / administrasjon stabilt</a:t>
              </a:r>
            </a:p>
          </p:txBody>
        </p:sp>
        <p:grpSp>
          <p:nvGrpSpPr>
            <p:cNvPr id="24" name="Gruppe 23"/>
            <p:cNvGrpSpPr/>
            <p:nvPr/>
          </p:nvGrpSpPr>
          <p:grpSpPr>
            <a:xfrm>
              <a:off x="1598800" y="4940300"/>
              <a:ext cx="3891642" cy="1788720"/>
              <a:chOff x="1177248" y="4961452"/>
              <a:chExt cx="4478894" cy="1781175"/>
            </a:xfrm>
          </p:grpSpPr>
          <p:graphicFrame>
            <p:nvGraphicFramePr>
              <p:cNvPr id="21" name="Chart 9"/>
              <p:cNvGraphicFramePr/>
              <p:nvPr>
                <p:extLst>
                  <p:ext uri="{D42A27DB-BD31-4B8C-83A1-F6EECF244321}">
                    <p14:modId xmlns:p14="http://schemas.microsoft.com/office/powerpoint/2010/main" val="2862749731"/>
                  </p:ext>
                </p:extLst>
              </p:nvPr>
            </p:nvGraphicFramePr>
            <p:xfrm>
              <a:off x="3685101" y="4961452"/>
              <a:ext cx="1971041" cy="17760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22" name="Chart 10"/>
              <p:cNvGraphicFramePr/>
              <p:nvPr>
                <p:extLst/>
              </p:nvPr>
            </p:nvGraphicFramePr>
            <p:xfrm>
              <a:off x="2466535" y="4961452"/>
              <a:ext cx="1971040" cy="1781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23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4160333734"/>
                  </p:ext>
                </p:extLst>
              </p:nvPr>
            </p:nvGraphicFramePr>
            <p:xfrm>
              <a:off x="1177248" y="4961452"/>
              <a:ext cx="1866900" cy="17716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  <p:pic>
          <p:nvPicPr>
            <p:cNvPr id="1025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812" y="5938014"/>
              <a:ext cx="571500" cy="5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6431388" y="942018"/>
            <a:ext cx="3077711" cy="2673545"/>
          </a:xfrm>
          <a:prstGeom prst="rect">
            <a:avLst/>
          </a:prstGeom>
        </p:spPr>
      </p:pic>
      <p:pic>
        <p:nvPicPr>
          <p:cNvPr id="27" name="Picture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6343955" y="3743264"/>
            <a:ext cx="3165144" cy="2856852"/>
          </a:xfrm>
          <a:prstGeom prst="rect">
            <a:avLst/>
          </a:prstGeom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9742110" y="1432766"/>
            <a:ext cx="1968026" cy="1352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 charset="0"/>
                <a:ea typeface="Calibri" charset="0"/>
                <a:cs typeface="Times New Roman" charset="0"/>
              </a:rPr>
              <a:t>OL Rio nest lavest kost av alle sommer OL siden 2000, 5,7 </a:t>
            </a:r>
            <a:r>
              <a:rPr lang="nb-NO" sz="1100" dirty="0" err="1">
                <a:effectLst/>
                <a:latin typeface="Calibri" charset="0"/>
                <a:ea typeface="Calibri" charset="0"/>
                <a:cs typeface="Times New Roman" charset="0"/>
              </a:rPr>
              <a:t>mnok</a:t>
            </a:r>
            <a:r>
              <a:rPr lang="nb-NO" sz="1100" dirty="0">
                <a:effectLst/>
                <a:latin typeface="Calibri" charset="0"/>
                <a:ea typeface="Calibri" charset="0"/>
                <a:cs typeface="Times New Roman" charset="0"/>
              </a:rPr>
              <a:t> under Sydney OL.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 charset="0"/>
                <a:ea typeface="Calibri" charset="0"/>
                <a:cs typeface="Times New Roman" charset="0"/>
              </a:rPr>
              <a:t>PL Rio 3 </a:t>
            </a:r>
            <a:r>
              <a:rPr lang="nb-NO" sz="1100" dirty="0" err="1">
                <a:effectLst/>
                <a:latin typeface="Calibri" charset="0"/>
                <a:ea typeface="Calibri" charset="0"/>
                <a:cs typeface="Times New Roman" charset="0"/>
              </a:rPr>
              <a:t>mnok</a:t>
            </a:r>
            <a:r>
              <a:rPr lang="nb-NO" sz="1100" dirty="0">
                <a:effectLst/>
                <a:latin typeface="Calibri" charset="0"/>
                <a:ea typeface="Calibri" charset="0"/>
                <a:cs typeface="Times New Roman" charset="0"/>
              </a:rPr>
              <a:t> lavere enn PL i Sydney. </a:t>
            </a:r>
          </a:p>
        </p:txBody>
      </p:sp>
    </p:spTree>
    <p:extLst>
      <p:ext uri="{BB962C8B-B14F-4D97-AF65-F5344CB8AC3E}">
        <p14:creationId xmlns:p14="http://schemas.microsoft.com/office/powerpoint/2010/main" val="140516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457199" y="274638"/>
            <a:ext cx="11313887" cy="4655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Syn på forberedelser og gjennomføring fra utøvere og særforbund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35996"/>
              </p:ext>
            </p:extLst>
          </p:nvPr>
        </p:nvGraphicFramePr>
        <p:xfrm>
          <a:off x="457199" y="920083"/>
          <a:ext cx="11313888" cy="471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736">
                <a:tc>
                  <a:txBody>
                    <a:bodyPr/>
                    <a:lstStyle/>
                    <a:p>
                      <a:pPr algn="ctr"/>
                      <a:endParaRPr lang="nb-N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>
                          <a:solidFill>
                            <a:schemeClr val="tx1"/>
                          </a:solidFill>
                        </a:rPr>
                        <a:t>TIDLIGERE</a:t>
                      </a:r>
                      <a:r>
                        <a:rPr lang="nb-NO" sz="1400" b="1" baseline="0" dirty="0">
                          <a:solidFill>
                            <a:schemeClr val="tx1"/>
                          </a:solidFill>
                        </a:rPr>
                        <a:t>  UTØVERE OM TIDLIGERE OL/PL </a:t>
                      </a:r>
                      <a:endParaRPr lang="nb-N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>
                          <a:solidFill>
                            <a:schemeClr val="tx1"/>
                          </a:solidFill>
                        </a:rPr>
                        <a:t>RIO UTØVERENE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>
                          <a:solidFill>
                            <a:schemeClr val="tx1"/>
                          </a:solidFill>
                        </a:rPr>
                        <a:t>SÆRFORBUNDENE OM RIO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890"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Tydelig mål, eierskap til mål, hardt arbeid 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OLTs treningskultur og matching mot de beste og kontakt på tvers av idretter. 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Forventningsavklaring OLT/SF/trenere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Entusiastiske trenere og enkeltpersoner på OLT med tro på utøverne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Utøveren kan delta i flere OL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OLTs mål var realistiske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OLT mobiliserer høy fagkompetanse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Prosjektstøtte avgjørende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Godt samarbeid mellom utøver/SF/OLT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Suksessfulle samlinger på tvers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Tilfredshet med OLTs tjenester,  spesielt med enkeltpersoner og fagressurser.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Spesifikke etterspørsler fra SF gir mer treffsikkert samarbeid med OLT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9447"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Manglende langsiktighet  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Fravær av muligheter til å satse videre på  toppidrett 25+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Ulikt nivå på OLT-</a:t>
                      </a:r>
                      <a:r>
                        <a:rPr lang="nb-NO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coachene</a:t>
                      </a: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Storsamlingene før OL/PL av begrenset nytte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Noen OLT-</a:t>
                      </a:r>
                      <a:r>
                        <a:rPr lang="nb-NO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coacher</a:t>
                      </a:r>
                      <a:r>
                        <a:rPr lang="nb-NO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m/</a:t>
                      </a: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utydelig rolle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Støtte avgjørende, men kommer for tett på sesongen og er for kortsiktig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Enkelte særforbund mente at organiseringen før OL/PL ikke var profesjonell nok ,</a:t>
                      </a:r>
                      <a:r>
                        <a:rPr lang="nb-NO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samt at det var </a:t>
                      </a:r>
                      <a:r>
                        <a:rPr lang="nb-NO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uklarheter i OLT organisasjon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kstSylinder 1"/>
          <p:cNvSpPr txBox="1"/>
          <p:nvPr/>
        </p:nvSpPr>
        <p:spPr>
          <a:xfrm rot="16200000">
            <a:off x="-98437" y="2285229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/>
              <a:t>DET SOM FREMMET </a:t>
            </a:r>
          </a:p>
          <a:p>
            <a:pPr algn="ctr"/>
            <a:r>
              <a:rPr lang="nb-NO" sz="1400" b="1" dirty="0"/>
              <a:t>RESULTATER</a:t>
            </a:r>
          </a:p>
        </p:txBody>
      </p:sp>
      <p:sp>
        <p:nvSpPr>
          <p:cNvPr id="4" name="TekstSylinder 3"/>
          <p:cNvSpPr txBox="1"/>
          <p:nvPr/>
        </p:nvSpPr>
        <p:spPr>
          <a:xfrm rot="16200000">
            <a:off x="76621" y="4428469"/>
            <a:ext cx="137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UTFORDRINGER</a:t>
            </a:r>
          </a:p>
        </p:txBody>
      </p:sp>
    </p:spTree>
    <p:extLst>
      <p:ext uri="{BB962C8B-B14F-4D97-AF65-F5344CB8AC3E}">
        <p14:creationId xmlns:p14="http://schemas.microsoft.com/office/powerpoint/2010/main" val="115588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457199" y="274638"/>
            <a:ext cx="11313887" cy="4655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Forslag til strategiske og operative forbedringer fra utøvere og særforbund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/>
          </p:nvPr>
        </p:nvGraphicFramePr>
        <p:xfrm>
          <a:off x="457199" y="903959"/>
          <a:ext cx="1131389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83">
                <a:tc>
                  <a:txBody>
                    <a:bodyPr/>
                    <a:lstStyle/>
                    <a:p>
                      <a:pPr algn="ctr"/>
                      <a:r>
                        <a:rPr lang="nb-NO" sz="1800" b="1" baseline="0" dirty="0">
                          <a:solidFill>
                            <a:schemeClr val="tx1"/>
                          </a:solidFill>
                        </a:rPr>
                        <a:t>FRA UTØVERE </a:t>
                      </a:r>
                      <a:r>
                        <a:rPr lang="nb-NO" sz="1200" b="1" baseline="0" dirty="0">
                          <a:solidFill>
                            <a:schemeClr val="tx1"/>
                          </a:solidFill>
                        </a:rPr>
                        <a:t>(AKTIVE og TIDLIGERE AKTIVE) </a:t>
                      </a:r>
                      <a:endParaRPr lang="nb-N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 SÆRFORBUNDENE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345"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Økonomisk langsiktighet for utøverne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 spissing  -  gjøre de beste bedre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Satse spissere over lengre tidsrom, etablere forutsigbarhet 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Utvikle en mer prestasjonsorientert organisasjon på OLT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Spille på prestasjonsmiljøene i klubbene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  <a:effectLst/>
                        </a:rPr>
                        <a:t>Satse mer på flere enkeltutøvere,</a:t>
                      </a:r>
                      <a:r>
                        <a:rPr lang="nb-NO" sz="1600" b="0" baseline="0" dirty="0">
                          <a:solidFill>
                            <a:schemeClr val="tx1"/>
                          </a:solidFill>
                          <a:effectLst/>
                        </a:rPr>
                        <a:t> også de yngre uten stipend</a:t>
                      </a:r>
                      <a:endParaRPr lang="nb-NO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Helseteam må bli bedre kjent  med utøverne</a:t>
                      </a:r>
                    </a:p>
                    <a:p>
                      <a:pPr marL="171450" lvl="0" indent="-171450" algn="l" defTabSz="9144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 arbeid på tvers mellom idrettene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Karriereveiledning for utøverne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OLT bør være tilgjengelig før prestasjon – ikke bare etter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Behov for langsiktighet i prosjekter og tiltak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Legge til rette for langtidsutøveren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Tidlig avklaring rundt hvilke krav OLT setter for deltagelse per SF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OLTs organisasjon mer skjerpet</a:t>
                      </a:r>
                    </a:p>
                    <a:p>
                      <a:endParaRPr lang="nb-NO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74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57767" y="5113465"/>
            <a:ext cx="4050381" cy="12914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b-NO" sz="1800" dirty="0"/>
              <a:t>"</a:t>
            </a:r>
            <a:r>
              <a:rPr lang="nb-NO" sz="1600" dirty="0">
                <a:solidFill>
                  <a:schemeClr val="dk1"/>
                </a:solidFill>
              </a:rPr>
              <a:t>Det er avgjørende at OLT får politisk ryggdekning for nødvendig prioriteringer av de beste idrettene og de beste utøverne i de olympiske og paralympiske idrettene”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b-NO" sz="1600" dirty="0">
              <a:solidFill>
                <a:schemeClr val="dk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62" y="918116"/>
            <a:ext cx="7425629" cy="548680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750486" y="5810080"/>
            <a:ext cx="1558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24.01.2017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457199" y="274638"/>
            <a:ext cx="11313887" cy="4655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Evalueringsgruppen støtter hovedpunktene i OLTs egen internevaluering</a:t>
            </a:r>
          </a:p>
        </p:txBody>
      </p:sp>
    </p:spTree>
    <p:extLst>
      <p:ext uri="{BB962C8B-B14F-4D97-AF65-F5344CB8AC3E}">
        <p14:creationId xmlns:p14="http://schemas.microsoft.com/office/powerpoint/2010/main" val="285705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457199" y="274638"/>
            <a:ext cx="11313887" cy="4655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Evalueringsgruppens anbefalinger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58349"/>
              </p:ext>
            </p:extLst>
          </p:nvPr>
        </p:nvGraphicFramePr>
        <p:xfrm>
          <a:off x="457198" y="1032259"/>
          <a:ext cx="1131388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1200" dirty="0"/>
                    </a:p>
                    <a:p>
                      <a:pPr rtl="0" fontAlgn="base"/>
                      <a:r>
                        <a:rPr lang="nb-NO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 Prioriteringer av idretter </a:t>
                      </a:r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  </a:t>
                      </a:r>
                    </a:p>
                    <a:p>
                      <a:pPr rtl="0" fontAlgn="base"/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Olympiatoppens inndeling i røde, gule og grønne idretter bør fortsette og ligge tydelig til grunn for OLTs prioriteringer. </a:t>
                      </a:r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Olympiatoppen gis</a:t>
                      </a:r>
                      <a:r>
                        <a:rPr lang="nb-NO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tydelig </a:t>
                      </a: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 og myndighet til å prioritere på faglig grunnlag</a:t>
                      </a:r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​.</a:t>
                      </a:r>
                    </a:p>
                    <a:p>
                      <a:pPr rtl="0" fontAlgn="base"/>
                      <a:endParaRPr lang="nb-NO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nb-NO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lang="nb-NO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Tydelighet</a:t>
                      </a:r>
                      <a:r>
                        <a:rPr lang="nb-NO" sz="18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Tydelig</a:t>
                      </a:r>
                      <a:r>
                        <a:rPr lang="nb-NO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formidling av de </a:t>
                      </a: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krav og kriterier som legges til grunn for støtte</a:t>
                      </a:r>
                      <a:r>
                        <a:rPr lang="nb-NO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ressurstildeling</a:t>
                      </a:r>
                      <a:endParaRPr lang="nb-NO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nb-NO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nb-NO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 Heve </a:t>
                      </a:r>
                      <a:r>
                        <a:rPr lang="nb-NO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kvaliteten på toppidrettsarbeidet i særforbundene</a:t>
                      </a:r>
                      <a:endParaRPr lang="nb-NO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Kravstiller og bidragsyter: Stille krav til - og forbedre - sommerforbundenes toppidrettsorganisering og –kultur.  </a:t>
                      </a:r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OLT-</a:t>
                      </a:r>
                      <a:r>
                        <a:rPr lang="nb-NO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coachenes</a:t>
                      </a: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rolle styrkes og</a:t>
                      </a:r>
                      <a:r>
                        <a:rPr lang="nb-NO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ledelsesansvaret</a:t>
                      </a:r>
                      <a:r>
                        <a:rPr lang="nb-NO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tydeliggjøres</a:t>
                      </a: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nb-NO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Langsiktighet</a:t>
                      </a:r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Større grad av langsiktighet og forutsigbarhet i samarbeidet</a:t>
                      </a:r>
                      <a:r>
                        <a:rPr lang="nb-NO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 og </a:t>
                      </a: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støtten til de prioriterte idrettene (4-års perspektiv)</a:t>
                      </a:r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​.</a:t>
                      </a:r>
                    </a:p>
                    <a:p>
                      <a:pPr rtl="0" fontAlgn="base"/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Tilstrekkelig fleksibilitet til å følge opp </a:t>
                      </a:r>
                      <a:r>
                        <a:rPr lang="nb-NO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enkeltutøvere/lag </a:t>
                      </a:r>
                      <a:r>
                        <a:rPr lang="nb-N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 viser resultater i ikke-prioriterte idretter.</a:t>
                      </a:r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nb-NO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31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471714" y="783772"/>
            <a:ext cx="11027569" cy="5654766"/>
            <a:chOff x="596348" y="-117565"/>
            <a:chExt cx="10636502" cy="5654766"/>
          </a:xfrm>
        </p:grpSpPr>
        <p:sp>
          <p:nvSpPr>
            <p:cNvPr id="2" name="Rektangel 1"/>
            <p:cNvSpPr/>
            <p:nvPr/>
          </p:nvSpPr>
          <p:spPr>
            <a:xfrm>
              <a:off x="596348" y="-117565"/>
              <a:ext cx="10636502" cy="5654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Shape 121"/>
            <p:cNvSpPr/>
            <p:nvPr/>
          </p:nvSpPr>
          <p:spPr>
            <a:xfrm>
              <a:off x="695739" y="149906"/>
              <a:ext cx="10296939" cy="51198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defTabSz="321457">
                <a:defRPr sz="2200" i="1">
                  <a:latin typeface="Helvetica"/>
                  <a:ea typeface="Helvetica"/>
                  <a:cs typeface="Helvetica"/>
                  <a:sym typeface="Helvetica"/>
                </a:defRPr>
              </a:pPr>
              <a:endParaRPr lang="nb-NO" sz="1400" dirty="0"/>
            </a:p>
            <a:p>
              <a:r>
                <a:rPr lang="nb-NO" sz="1400" b="1" dirty="0"/>
                <a:t>Bakgrunn</a:t>
              </a:r>
            </a:p>
            <a:p>
              <a:endParaRPr lang="nb-NO" sz="1400" b="1" dirty="0"/>
            </a:p>
            <a:p>
              <a:r>
                <a:rPr lang="nb-NO" sz="1400" dirty="0"/>
                <a:t>Med bakgrunn i oppfølging av Tvedt-rapporten  «Den norske toppidrettsmodellen – norsk toppidrett fram mot 2022”,  nedsatte NIFs Generalsekretær og Toppidrettssjefen 8 november 2016 en ekstern evalueringsgruppe som fikk to oppgaver:   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nb-NO" sz="1400" dirty="0"/>
                <a:t>Evaluere Olympiatoppens forberedelser til og sportslige gjennomføring av OL og Paralympics i Rio i 2016.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nb-NO" sz="1400" dirty="0"/>
                <a:t>Komme med  forslag til operative og strategiske forbedringer i forhold til arbeidet mot fremtidige OL og PL.</a:t>
              </a:r>
            </a:p>
            <a:p>
              <a:endParaRPr lang="nb-NO" sz="1400" dirty="0"/>
            </a:p>
            <a:p>
              <a:endParaRPr lang="nb-NO" sz="1400" dirty="0"/>
            </a:p>
            <a:p>
              <a:r>
                <a:rPr lang="nb-NO" sz="1400" b="1" dirty="0"/>
                <a:t>I mandatet het det videre:</a:t>
              </a:r>
            </a:p>
            <a:p>
              <a:r>
                <a:rPr lang="nb-NO" sz="1400" dirty="0"/>
                <a:t>Evalueringen skal omhandle både de strategiske og de toppidrettsfaglige forberedelsene, samt Olympiatoppens arbeid og rolle under selve Lekene i Rio. Denne eksterne evalueringen skal ta utgangspunkt i Olympiatoppens egen ordinære internevaluering av OL/PL 2016 for sitt arbeid.  Evalueringsgruppen skal evaluere målene som lå til grunn for OL og Paralympics i Rio, samt samarbeidet mellom Olympiatoppen og de sommerolympiske særforbundene med tanke på optimaliseringen av forberedelser og gjennomføring.</a:t>
              </a:r>
            </a:p>
            <a:p>
              <a:r>
                <a:rPr lang="nb-NO" sz="1400" dirty="0"/>
                <a:t>Evalueringsgruppen skal fremlegge innspill til Olympiatoppens internevaluering og komme med konkrete forslag til strategiske og operative forbedringer i Olympiatoppens forberedelser til og gjennomføring av fremtidige OL og Paralympics.  </a:t>
              </a:r>
              <a:endParaRPr lang="sk-SK" sz="1400" dirty="0"/>
            </a:p>
            <a:p>
              <a:pPr defTabSz="321457">
                <a:defRPr sz="2200" i="1">
                  <a:latin typeface="Helvetica"/>
                  <a:ea typeface="Helvetica"/>
                  <a:cs typeface="Helvetica"/>
                  <a:sym typeface="Helvetica"/>
                </a:defRPr>
              </a:pPr>
              <a:endParaRPr lang="nb-NO" sz="1400" dirty="0"/>
            </a:p>
            <a:p>
              <a:pPr defTabSz="321457">
                <a:defRPr sz="2200" i="1">
                  <a:latin typeface="Helvetica"/>
                  <a:ea typeface="Helvetica"/>
                  <a:cs typeface="Helvetica"/>
                  <a:sym typeface="Helvetica"/>
                </a:defRPr>
              </a:pPr>
              <a:endParaRPr lang="nb-NO" sz="1547" dirty="0"/>
            </a:p>
            <a:p>
              <a:pPr defTabSz="321457">
                <a:defRPr sz="2200" i="1">
                  <a:latin typeface="Helvetica"/>
                  <a:ea typeface="Helvetica"/>
                  <a:cs typeface="Helvetica"/>
                  <a:sym typeface="Helvetica"/>
                </a:defRPr>
              </a:pPr>
              <a:endParaRPr sz="1547" dirty="0"/>
            </a:p>
            <a:p>
              <a:pPr defTabSz="321457">
                <a:defRPr sz="2200" b="1" i="1">
                  <a:latin typeface="Helvetica"/>
                  <a:ea typeface="Helvetica"/>
                  <a:cs typeface="Helvetica"/>
                  <a:sym typeface="Helvetica"/>
                </a:defRPr>
              </a:pPr>
              <a:endParaRPr sz="1547" dirty="0"/>
            </a:p>
            <a:p>
              <a:pPr defTabSz="321457">
                <a:defRPr sz="2200" b="1" i="1">
                  <a:latin typeface="Helvetica"/>
                  <a:ea typeface="Helvetica"/>
                  <a:cs typeface="Helvetica"/>
                  <a:sym typeface="Helvetica"/>
                </a:defRPr>
              </a:pPr>
              <a:endParaRPr sz="1547" dirty="0"/>
            </a:p>
            <a:p>
              <a:pPr defTabSz="321457">
                <a:defRPr sz="2200" i="1">
                  <a:latin typeface="Helvetica"/>
                  <a:ea typeface="Helvetica"/>
                  <a:cs typeface="Helvetica"/>
                  <a:sym typeface="Helvetica"/>
                </a:defRPr>
              </a:pPr>
              <a:endParaRPr sz="1547" dirty="0"/>
            </a:p>
            <a:p>
              <a:pPr defTabSz="321457">
                <a:defRPr sz="1800" i="1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66" dirty="0"/>
            </a:p>
          </p:txBody>
        </p:sp>
      </p:grpSp>
      <p:sp>
        <p:nvSpPr>
          <p:cNvPr id="17" name="Tittel 1"/>
          <p:cNvSpPr txBox="1">
            <a:spLocks/>
          </p:cNvSpPr>
          <p:nvPr/>
        </p:nvSpPr>
        <p:spPr>
          <a:xfrm>
            <a:off x="471714" y="120195"/>
            <a:ext cx="11027569" cy="4655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Mandatet</a:t>
            </a:r>
          </a:p>
        </p:txBody>
      </p:sp>
    </p:spTree>
    <p:extLst>
      <p:ext uri="{BB962C8B-B14F-4D97-AF65-F5344CB8AC3E}">
        <p14:creationId xmlns:p14="http://schemas.microsoft.com/office/powerpoint/2010/main" val="175382602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471714" y="3388440"/>
            <a:ext cx="1691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Elin Austevoll (leder)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692152" y="3389873"/>
            <a:ext cx="1921261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400" dirty="0"/>
              <a:t>Astrid Lødemel</a:t>
            </a:r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Tidligere alpinist med VM sølv og bronse i Japan 1993. Jobbet tett med fotball, langrenn, alpint og skiskyting som sponsor- og markedssjef i BAMA 2006-2013.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502252" y="3393224"/>
            <a:ext cx="2067898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400" dirty="0"/>
              <a:t>Lars Tore Ronglan</a:t>
            </a:r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Prorektor og professor på Norges idrettshøgskole. Tidligere landslagsspiller og landslagstrener i håndball. Medlem av Tvedt-utvalget.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719118" y="3389872"/>
            <a:ext cx="1766023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400" dirty="0"/>
              <a:t>Sindre Bergan</a:t>
            </a:r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Sportssjef ved NTG</a:t>
            </a:r>
          </a:p>
          <a:p>
            <a:r>
              <a:rPr lang="nb-NO" sz="1400" dirty="0"/>
              <a:t>Tidligere landslags-trener og sportssjef NSF Langrenn (1994-2002)</a:t>
            </a:r>
          </a:p>
          <a:p>
            <a:r>
              <a:rPr lang="nb-NO" sz="1400" dirty="0"/>
              <a:t>        </a:t>
            </a:r>
          </a:p>
          <a:p>
            <a:endParaRPr lang="nb-NO" sz="14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8590846" y="3369627"/>
            <a:ext cx="2029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Thorleif Thorleifsson </a:t>
            </a:r>
          </a:p>
          <a:p>
            <a:r>
              <a:rPr lang="nb-NO" sz="1400" dirty="0"/>
              <a:t>(sekretær/</a:t>
            </a:r>
            <a:r>
              <a:rPr lang="nb-NO" sz="1400" dirty="0" err="1"/>
              <a:t>fasilitator</a:t>
            </a:r>
            <a:r>
              <a:rPr lang="nb-NO" sz="1400" dirty="0"/>
              <a:t>)</a:t>
            </a:r>
          </a:p>
          <a:p>
            <a:endParaRPr lang="nb-NO" sz="1400" dirty="0"/>
          </a:p>
          <a:p>
            <a:r>
              <a:rPr lang="nb-NO" sz="1400" dirty="0"/>
              <a:t>Organisasjonsutvikler,</a:t>
            </a:r>
          </a:p>
          <a:p>
            <a:r>
              <a:rPr lang="nb-NO" sz="1400" dirty="0"/>
              <a:t>styrearbeider og grunder.</a:t>
            </a:r>
          </a:p>
          <a:p>
            <a:r>
              <a:rPr lang="nb-NO" sz="1400" dirty="0"/>
              <a:t>Tidligere sekretær og </a:t>
            </a:r>
            <a:r>
              <a:rPr lang="nb-NO" sz="1400" dirty="0" err="1"/>
              <a:t>fasilitator</a:t>
            </a:r>
            <a:r>
              <a:rPr lang="nb-NO" sz="1400" dirty="0"/>
              <a:t>: Toppidretts-meldingen, </a:t>
            </a:r>
            <a:r>
              <a:rPr lang="nb-NO" sz="1400" dirty="0" err="1"/>
              <a:t>orgutvikling</a:t>
            </a:r>
            <a:r>
              <a:rPr lang="nb-NO" sz="1400" dirty="0"/>
              <a:t> NHF, Strategi Sunn Idrett, Utvikling Idrettsstyret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71714" y="120195"/>
            <a:ext cx="11027569" cy="4655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Evalueringsgruppens medlemmer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t="7065" b="19499"/>
          <a:stretch/>
        </p:blipFill>
        <p:spPr>
          <a:xfrm>
            <a:off x="568842" y="1285904"/>
            <a:ext cx="1933410" cy="213360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3"/>
          <a:srcRect l="50946"/>
          <a:stretch/>
        </p:blipFill>
        <p:spPr>
          <a:xfrm>
            <a:off x="4743505" y="1270000"/>
            <a:ext cx="1862743" cy="213360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4"/>
          <a:srcRect l="5953" t="8303" r="10105" b="-16"/>
          <a:stretch/>
        </p:blipFill>
        <p:spPr>
          <a:xfrm>
            <a:off x="2627911" y="1285904"/>
            <a:ext cx="1952794" cy="213360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5"/>
          <a:srcRect b="29054"/>
          <a:stretch/>
        </p:blipFill>
        <p:spPr>
          <a:xfrm>
            <a:off x="6769048" y="1270000"/>
            <a:ext cx="1716093" cy="2119873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96" y="1285904"/>
            <a:ext cx="1961377" cy="21025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57395" y="3794076"/>
            <a:ext cx="1922855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nb-NO" sz="1400" dirty="0"/>
          </a:p>
          <a:p>
            <a:r>
              <a:rPr lang="nb-NO" sz="1400" dirty="0"/>
              <a:t>Leder innenfor </a:t>
            </a:r>
            <a:r>
              <a:rPr lang="nb-NO" sz="1400" dirty="0" err="1"/>
              <a:t>Performance</a:t>
            </a:r>
            <a:r>
              <a:rPr lang="nb-NO" sz="1400" dirty="0"/>
              <a:t> Management i Statoil. Tidligere toppsvømmer og OL-deltaker i Atlanta i 1996.   Medlem av i Tvedt-utvalget.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19349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6851" b="2"/>
          <a:stretch/>
        </p:blipFill>
        <p:spPr>
          <a:xfrm>
            <a:off x="6248400" y="1228407"/>
            <a:ext cx="5537200" cy="5027717"/>
          </a:xfrm>
          <a:prstGeom prst="rect">
            <a:avLst/>
          </a:prstGeom>
          <a:effectLst/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931" y="1228407"/>
            <a:ext cx="5362402" cy="552026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18 særforbund – 15 hadde utøvere i OL/PL, 3 hadde ikke utøvere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 dirty="0"/>
              <a:t>Høring 5. januar 2017 – særforbundene stilte med sportslig ansvarlig, landslagstrenere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5 ex utøvere – OL/PL, personlig intervju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6 Rio utøvere – OL/PL, personlig intervju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6 Rio trenere – OL/PL, personlig intervju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Ledere på OLT, personlig intervju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Ledere Team Danmark, personlig intervju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000" dirty="0" err="1"/>
              <a:t>OLT’s</a:t>
            </a:r>
            <a:r>
              <a:rPr lang="nb-NO" sz="2000" dirty="0"/>
              <a:t> internevaluering – med hele underlaget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Andre relevante kilder (internasjonal forskning, Toppidrettsmodellen 2022)</a:t>
            </a:r>
          </a:p>
          <a:p>
            <a:pPr mar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Evalueringsgruppen samlet har hatt 9 møter </a:t>
            </a:r>
          </a:p>
          <a:p>
            <a:pPr marL="457200" lvl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360219" y="152400"/>
            <a:ext cx="11540836" cy="4267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>
            <a:defPPr>
              <a:defRPr lang="nb-N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Evalueringsgruppens informasjonsgrunnlag og arbeidsmetodikk​</a:t>
            </a:r>
          </a:p>
        </p:txBody>
      </p:sp>
    </p:spTree>
    <p:extLst>
      <p:ext uri="{BB962C8B-B14F-4D97-AF65-F5344CB8AC3E}">
        <p14:creationId xmlns:p14="http://schemas.microsoft.com/office/powerpoint/2010/main" val="288143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60219" y="274639"/>
            <a:ext cx="11540836" cy="4578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Resultatene som ble oppnådd i Rio</a:t>
            </a:r>
            <a:endParaRPr lang="nb-NO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443452"/>
              </p:ext>
            </p:extLst>
          </p:nvPr>
        </p:nvGraphicFramePr>
        <p:xfrm>
          <a:off x="360218" y="868462"/>
          <a:ext cx="6065296" cy="5693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5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4 BRONSE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nb-NO" sz="1200" b="1" dirty="0">
                          <a:solidFill>
                            <a:schemeClr val="tx1"/>
                          </a:solidFill>
                        </a:rPr>
                        <a:t>Den norske toppidrettsmodellen 2022</a:t>
                      </a:r>
                    </a:p>
                    <a:p>
                      <a:r>
                        <a:rPr lang="nb-NO" sz="1200" b="0" dirty="0">
                          <a:solidFill>
                            <a:schemeClr val="tx1"/>
                          </a:solidFill>
                        </a:rPr>
                        <a:t>Mål sommer-OL: Blant verdens 25 beste sommeridrettsnasjoner </a:t>
                      </a:r>
                    </a:p>
                    <a:p>
                      <a:r>
                        <a:rPr lang="nb-NO" sz="1200" b="0" dirty="0">
                          <a:solidFill>
                            <a:schemeClr val="tx1"/>
                          </a:solidFill>
                        </a:rPr>
                        <a:t>Resultat Rio: Norge nummer 74</a:t>
                      </a:r>
                    </a:p>
                    <a:p>
                      <a:endParaRPr lang="nb-NO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Den norske troppen OL i Rio</a:t>
                      </a:r>
                      <a:endParaRPr kumimoji="0" lang="nb-N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Norge stilte med 62 utøvere, 30 menn og 32 kvinner (18 individuelle, 14 på ett lag), 35 av disse deltok i sitt første OL.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effectLst/>
                        </a:rPr>
                        <a:t>Medalje i 3 idretter: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Roing: Are Strandli-Kristoffer Brun / </a:t>
                      </a:r>
                      <a:r>
                        <a:rPr lang="nb-NO" sz="1200" b="0" dirty="0" err="1">
                          <a:solidFill>
                            <a:schemeClr val="tx1"/>
                          </a:solidFill>
                          <a:effectLst/>
                        </a:rPr>
                        <a:t>Olaft</a:t>
                      </a: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 Tufte-Kjetil Borch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Bryting: Stig Andre Berge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Håndball</a:t>
                      </a:r>
                      <a:r>
                        <a:rPr lang="nb-NO" sz="12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4 x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  <a:effectLst/>
                        </a:rPr>
                        <a:t>7.-8.plasseringer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7. pl. Friidrett 5000m: Karoline Bjerkeli Grøvdal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7. pl. Friidrett, kappgang 50 km: Håvard Haukenes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8. pl. Skyting, helmatch: Ole Kristian Bryhn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8. pl. Svømming 1500m: Henrik Christiansen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2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  <a:effectLst/>
                        </a:rPr>
                        <a:t> x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9.-12.plasseringer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9. pl. Friidrett, 10000m: Karoline Bjerkeli Grøvdal (26 år/ første OL)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10. pl. Friidrett, 100h: Isabelle S. Pedersen (24 år/ første OL)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10.pl. Friidrett, 400h: Karsten Warholm (20 år/første OL)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10.pl. Sykling, terreng: Gunn Rita Dahle Flesjå (43 år/5.OL)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10. pl. Golf, Suzann Pettersen (35 år/første OL)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10. pl. Skyting, 10m luft: Are Hansen (34 år/tredje OL)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11.pl Taekwondo, +67: Tina Røe Skaar (22år/første OL)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12.pl. Seiling, Seilbrett: Maria </a:t>
                      </a:r>
                      <a:r>
                        <a:rPr lang="nb-NO" sz="1200" dirty="0" err="1">
                          <a:solidFill>
                            <a:schemeClr val="tx1"/>
                          </a:solidFill>
                          <a:effectLst/>
                        </a:rPr>
                        <a:t>Mollestad</a:t>
                      </a: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 (24 år/første OL)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21089"/>
              </p:ext>
            </p:extLst>
          </p:nvPr>
        </p:nvGraphicFramePr>
        <p:xfrm>
          <a:off x="6637866" y="868462"/>
          <a:ext cx="5139010" cy="5693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7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3 GULL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2 SØLV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3 BRONSE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</a:rPr>
                        <a:t>Den norske toppidrettsmodellen 2022</a:t>
                      </a:r>
                    </a:p>
                    <a:p>
                      <a:r>
                        <a:rPr lang="nb-NO" sz="1200" b="0" dirty="0">
                          <a:solidFill>
                            <a:schemeClr val="tx1"/>
                          </a:solidFill>
                        </a:rPr>
                        <a:t>Mål sommer-Paralympics: Blant verdens 30 beste nasjoner</a:t>
                      </a:r>
                    </a:p>
                    <a:p>
                      <a:r>
                        <a:rPr lang="nb-NO" sz="1200" b="0" dirty="0">
                          <a:solidFill>
                            <a:schemeClr val="tx1"/>
                          </a:solidFill>
                        </a:rPr>
                        <a:t>Resultat Rio: Norge nummer 32 </a:t>
                      </a:r>
                    </a:p>
                    <a:p>
                      <a:endParaRPr lang="nb-NO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Den norske PL troppen i Rio</a:t>
                      </a:r>
                      <a:endParaRPr kumimoji="0" lang="nb-N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Norge stilte med 25 utøvere og deltok i 10 idretter. </a:t>
                      </a:r>
                      <a:r>
                        <a:rPr lang="nb-NO" sz="1200" b="0" dirty="0" err="1">
                          <a:solidFill>
                            <a:schemeClr val="tx1"/>
                          </a:solidFill>
                          <a:effectLst/>
                        </a:rPr>
                        <a:t>Gj.snitts.alder</a:t>
                      </a: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 35 år. 10 debutanter i troppen.  13 kvinner/12 menn.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Medalje i 2 idretter: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Svømming:</a:t>
                      </a:r>
                      <a:r>
                        <a:rPr lang="nb-NO" sz="12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Sarah Louise Rung</a:t>
                      </a:r>
                      <a:r>
                        <a:rPr lang="nb-NO" sz="12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2 gull, 1 sølv og 2 bronse. Andreas Bjørnstad: 1 bronse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Dressur:</a:t>
                      </a:r>
                      <a:r>
                        <a:rPr lang="nb-NO" sz="12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Ann Cathrin </a:t>
                      </a:r>
                      <a:r>
                        <a:rPr lang="nb-NO" sz="1200" b="0" dirty="0" err="1">
                          <a:solidFill>
                            <a:schemeClr val="tx1"/>
                          </a:solidFill>
                          <a:effectLst/>
                        </a:rPr>
                        <a:t>Lubbe</a:t>
                      </a: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</a:rPr>
                        <a:t>: 1 gull og 1 sølv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10 x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4.-6. plasseringer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17 utøvere står for 1.-6. plasseringer: svømming, dressur, skyting, bordtennis, roing og seiling.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I halvparten av konkurransene Norge deltok i kom vi blant de seks beste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50576"/>
          <a:stretch/>
        </p:blipFill>
        <p:spPr>
          <a:xfrm>
            <a:off x="6707076" y="925436"/>
            <a:ext cx="1172567" cy="14398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t="-4253" r="52321" b="-1"/>
          <a:stretch/>
        </p:blipFill>
        <p:spPr>
          <a:xfrm>
            <a:off x="455871" y="868461"/>
            <a:ext cx="1170475" cy="15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6664"/>
            <a:ext cx="12192000" cy="765135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47861" y="313415"/>
            <a:ext cx="6298501" cy="627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6584304" y="295200"/>
            <a:ext cx="5469754" cy="591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589" y="1203150"/>
            <a:ext cx="5250199" cy="4398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6" name="TekstSylinder 5"/>
          <p:cNvSpPr txBox="1"/>
          <p:nvPr/>
        </p:nvSpPr>
        <p:spPr>
          <a:xfrm>
            <a:off x="7401194" y="403200"/>
            <a:ext cx="77157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cap="all" dirty="0"/>
              <a:t>SOMMERLEKENE VESENTLIG </a:t>
            </a:r>
          </a:p>
          <a:p>
            <a:r>
              <a:rPr lang="nb-NO" sz="2400" b="1" cap="all" dirty="0"/>
              <a:t>STØRRE ENN VINTERLEKENE</a:t>
            </a:r>
          </a:p>
          <a:p>
            <a:endParaRPr lang="nb-NO" sz="2800" b="1" cap="all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52000" y="403200"/>
            <a:ext cx="604650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HARDERE INTERNASJONAL KONKURRANSE </a:t>
            </a:r>
          </a:p>
          <a:p>
            <a:pPr algn="ctr"/>
            <a:r>
              <a:rPr lang="nb-NO" b="1" dirty="0"/>
              <a:t>”THE GOBAL SPORTING ARMS RACE”</a:t>
            </a:r>
            <a:endParaRPr lang="nb-NO" dirty="0"/>
          </a:p>
          <a:p>
            <a:pPr lvl="0" algn="ctr"/>
            <a:endParaRPr lang="nb-NO" dirty="0"/>
          </a:p>
          <a:p>
            <a:pPr lvl="0"/>
            <a:r>
              <a:rPr lang="nb-NO" dirty="0"/>
              <a:t>Eliteidrett: økt betydning som politisk virkemiddel for å fremme nasjoners image og interesser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Sterkere nasjonale, ofte statsdrevne, toppidrettssystemer 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Beijing (2008), London (2012) og Rio (2016):  </a:t>
            </a:r>
          </a:p>
          <a:p>
            <a:pPr marL="285750" lvl="0" indent="-285750">
              <a:buFontTx/>
              <a:buChar char="-"/>
            </a:pPr>
            <a:r>
              <a:rPr lang="nb-NO" dirty="0"/>
              <a:t>markant økte investeringer i toppidrettssystemene</a:t>
            </a:r>
          </a:p>
          <a:p>
            <a:pPr marL="285750" lvl="0" indent="-285750">
              <a:buFontTx/>
              <a:buChar char="-"/>
            </a:pPr>
            <a:r>
              <a:rPr lang="nb-NO" dirty="0"/>
              <a:t>økende profesjonalisering av utøverne; kommersielt finansiert og / eller "offentlig ansatte"</a:t>
            </a:r>
          </a:p>
          <a:p>
            <a:pPr lvl="0"/>
            <a:endParaRPr lang="nb-NO" dirty="0"/>
          </a:p>
          <a:p>
            <a:pPr lvl="0"/>
            <a:r>
              <a:rPr lang="nb-NO" b="1" dirty="0"/>
              <a:t>Økende forskjeller mellom store og små land</a:t>
            </a:r>
          </a:p>
          <a:p>
            <a:pPr lvl="0"/>
            <a:r>
              <a:rPr lang="nb-NO" dirty="0"/>
              <a:t>Eks: Støtte fra </a:t>
            </a:r>
            <a:r>
              <a:rPr lang="nb-NO" i="1" dirty="0"/>
              <a:t>UK sport</a:t>
            </a:r>
            <a:r>
              <a:rPr lang="nb-NO" dirty="0"/>
              <a:t> til britiske idretter i perioden 2012-16: </a:t>
            </a:r>
          </a:p>
          <a:p>
            <a:pPr lvl="0"/>
            <a:r>
              <a:rPr lang="nb-NO" dirty="0"/>
              <a:t>Kajakk 		200 mill. kr</a:t>
            </a:r>
          </a:p>
          <a:p>
            <a:pPr lvl="0"/>
            <a:r>
              <a:rPr lang="nb-NO" dirty="0"/>
              <a:t>Svømming	224 mill. kr</a:t>
            </a:r>
          </a:p>
          <a:p>
            <a:pPr lvl="0"/>
            <a:r>
              <a:rPr lang="nb-NO" dirty="0"/>
              <a:t>Seiling		256 mill. kr</a:t>
            </a:r>
          </a:p>
          <a:p>
            <a:pPr lvl="0"/>
            <a:r>
              <a:rPr lang="nb-NO" dirty="0"/>
              <a:t>Friidrett		280 mill. kr</a:t>
            </a:r>
          </a:p>
          <a:p>
            <a:pPr lvl="0"/>
            <a:r>
              <a:rPr lang="nb-NO" dirty="0"/>
              <a:t>Sykling		320 mill. kr</a:t>
            </a:r>
          </a:p>
          <a:p>
            <a:pPr lvl="0"/>
            <a:r>
              <a:rPr lang="nb-NO" dirty="0"/>
              <a:t>Roing		341 mill. kr</a:t>
            </a:r>
          </a:p>
          <a:p>
            <a:pPr lvl="0"/>
            <a:r>
              <a:rPr lang="nb-NO" dirty="0"/>
              <a:t>    </a:t>
            </a:r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algn="ctr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433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60219" y="152400"/>
            <a:ext cx="11540836" cy="4267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rPr>
              <a:t>Norges resultater    –   synkende kapasitet og uttelling de senere år</a:t>
            </a:r>
            <a:endParaRPr lang="nb-NO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63237" y="665019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  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465238" y="4674769"/>
            <a:ext cx="11382619" cy="2339102"/>
            <a:chOff x="5145862" y="-658419"/>
            <a:chExt cx="6708569" cy="1899776"/>
          </a:xfrm>
        </p:grpSpPr>
        <p:sp>
          <p:nvSpPr>
            <p:cNvPr id="6" name="Rektangel 5"/>
            <p:cNvSpPr/>
            <p:nvPr/>
          </p:nvSpPr>
          <p:spPr>
            <a:xfrm>
              <a:off x="5145862" y="-505966"/>
              <a:ext cx="6708569" cy="14719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" name="TekstSylinder 1"/>
            <p:cNvSpPr txBox="1"/>
            <p:nvPr/>
          </p:nvSpPr>
          <p:spPr>
            <a:xfrm>
              <a:off x="5197382" y="-658419"/>
              <a:ext cx="6574986" cy="189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b-NO" sz="1600" dirty="0"/>
            </a:p>
            <a:p>
              <a:pPr lvl="0"/>
              <a:r>
                <a:rPr lang="nb-NO" sz="1600" dirty="0"/>
                <a:t>Norges </a:t>
              </a:r>
              <a:r>
                <a:rPr lang="nb-NO" sz="1600" b="1" dirty="0"/>
                <a:t>uttelling</a:t>
              </a:r>
              <a:r>
                <a:rPr lang="nb-NO" sz="1600" dirty="0"/>
                <a:t> har vært ujevn de siste 5 OL.  </a:t>
              </a:r>
            </a:p>
            <a:p>
              <a:pPr lvl="0"/>
              <a:r>
                <a:rPr lang="nb-NO" sz="1600" dirty="0"/>
                <a:t>Forholdet mellom medaljer og topp-12 plasseringer i 2000 – 2016 er: 42%, 32%, 39%, 27%, 26%. </a:t>
              </a:r>
            </a:p>
            <a:p>
              <a:pPr lvl="0"/>
              <a:r>
                <a:rPr lang="nb-NO" sz="1600" dirty="0"/>
                <a:t>De tre første OL fikk Norge svært godt betalt i medaljer. </a:t>
              </a:r>
            </a:p>
            <a:p>
              <a:pPr lvl="0"/>
              <a:endParaRPr lang="nb-NO" sz="1600" dirty="0"/>
            </a:p>
            <a:p>
              <a:pPr lvl="0"/>
              <a:r>
                <a:rPr lang="nb-NO" sz="1600" dirty="0"/>
                <a:t>Norges </a:t>
              </a:r>
              <a:r>
                <a:rPr lang="nb-NO" sz="1600" b="1" dirty="0"/>
                <a:t>kapasitet</a:t>
              </a:r>
              <a:r>
                <a:rPr lang="nb-NO" sz="1600" dirty="0"/>
                <a:t> har vært noe mindre de to siste OL.  Ut fra kapasiteten er uttellingen her omtrent som forventet (4 medaljer).</a:t>
              </a:r>
            </a:p>
            <a:p>
              <a:pPr lvl="0"/>
              <a:r>
                <a:rPr lang="nb-NO" sz="1600" dirty="0"/>
                <a:t>Om målet om 8 medaljer i OL-2020 skal nås må det skje en</a:t>
              </a:r>
              <a:r>
                <a:rPr lang="nb-NO" sz="1600" b="1" dirty="0"/>
                <a:t> vesentlig kapasitetsøkning </a:t>
              </a:r>
              <a:r>
                <a:rPr lang="nb-NO" sz="1600" dirty="0"/>
                <a:t>(fra 14-15 til 28 realistiske medaljemuligheter). </a:t>
              </a:r>
            </a:p>
            <a:p>
              <a:endParaRPr lang="nb-NO" dirty="0"/>
            </a:p>
          </p:txBody>
        </p:sp>
      </p:grpSp>
      <p:graphicFrame>
        <p:nvGraphicFramePr>
          <p:cNvPr id="9" name="Plassholder for innhold 6"/>
          <p:cNvGraphicFramePr>
            <a:graphicFrameLocks/>
          </p:cNvGraphicFramePr>
          <p:nvPr>
            <p:extLst/>
          </p:nvPr>
        </p:nvGraphicFramePr>
        <p:xfrm>
          <a:off x="6250278" y="803518"/>
          <a:ext cx="5576248" cy="234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ssholder for innhold 6"/>
          <p:cNvGraphicFramePr>
            <a:graphicFrameLocks/>
          </p:cNvGraphicFramePr>
          <p:nvPr>
            <p:extLst/>
          </p:nvPr>
        </p:nvGraphicFramePr>
        <p:xfrm>
          <a:off x="390836" y="889951"/>
          <a:ext cx="5451704" cy="246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Gruppe 26"/>
          <p:cNvGrpSpPr/>
          <p:nvPr/>
        </p:nvGrpSpPr>
        <p:grpSpPr>
          <a:xfrm>
            <a:off x="465238" y="3410534"/>
            <a:ext cx="4467348" cy="1264303"/>
            <a:chOff x="778794" y="3386472"/>
            <a:chExt cx="4467348" cy="1264303"/>
          </a:xfrm>
        </p:grpSpPr>
        <p:sp>
          <p:nvSpPr>
            <p:cNvPr id="26" name="Rektangel 25"/>
            <p:cNvSpPr/>
            <p:nvPr/>
          </p:nvSpPr>
          <p:spPr>
            <a:xfrm>
              <a:off x="778794" y="3386472"/>
              <a:ext cx="4467348" cy="12643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4" name="Gruppe 23"/>
            <p:cNvGrpSpPr/>
            <p:nvPr/>
          </p:nvGrpSpPr>
          <p:grpSpPr>
            <a:xfrm>
              <a:off x="879352" y="3443657"/>
              <a:ext cx="4214575" cy="989002"/>
              <a:chOff x="1562460" y="3763590"/>
              <a:chExt cx="4214575" cy="989002"/>
            </a:xfrm>
          </p:grpSpPr>
          <p:sp>
            <p:nvSpPr>
              <p:cNvPr id="5" name="TekstSylinder 4"/>
              <p:cNvSpPr txBox="1"/>
              <p:nvPr/>
            </p:nvSpPr>
            <p:spPr>
              <a:xfrm>
                <a:off x="1562460" y="3899687"/>
                <a:ext cx="1441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UTTELLING = </a:t>
                </a:r>
              </a:p>
            </p:txBody>
          </p:sp>
          <p:cxnSp>
            <p:nvCxnSpPr>
              <p:cNvPr id="12" name="Rett linje 11"/>
              <p:cNvCxnSpPr>
                <a:stCxn id="21" idx="0"/>
              </p:cNvCxnSpPr>
              <p:nvPr/>
            </p:nvCxnSpPr>
            <p:spPr>
              <a:xfrm flipH="1">
                <a:off x="2956561" y="4075484"/>
                <a:ext cx="1684009" cy="88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kstSylinder 12"/>
              <p:cNvSpPr txBox="1"/>
              <p:nvPr/>
            </p:nvSpPr>
            <p:spPr>
              <a:xfrm>
                <a:off x="2956560" y="4072427"/>
                <a:ext cx="1172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KAPASITET</a:t>
                </a:r>
                <a:endParaRPr lang="nb-NO" sz="1200" dirty="0"/>
              </a:p>
            </p:txBody>
          </p:sp>
          <p:sp>
            <p:nvSpPr>
              <p:cNvPr id="15" name="TekstSylinder 14"/>
              <p:cNvSpPr txBox="1"/>
              <p:nvPr/>
            </p:nvSpPr>
            <p:spPr>
              <a:xfrm>
                <a:off x="2956560" y="3763590"/>
                <a:ext cx="1790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MEDALJEFANGST</a:t>
                </a:r>
              </a:p>
            </p:txBody>
          </p:sp>
          <p:sp>
            <p:nvSpPr>
              <p:cNvPr id="21" name="TekstSylinder 20"/>
              <p:cNvSpPr txBox="1"/>
              <p:nvPr/>
            </p:nvSpPr>
            <p:spPr>
              <a:xfrm>
                <a:off x="4033673" y="4075484"/>
                <a:ext cx="121379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000" dirty="0"/>
                  <a:t>(realistiske </a:t>
                </a:r>
              </a:p>
              <a:p>
                <a:r>
                  <a:rPr lang="nb-NO" sz="1000" dirty="0"/>
                  <a:t>medaljemuligheter)</a:t>
                </a:r>
              </a:p>
              <a:p>
                <a:endParaRPr lang="nb-NO" dirty="0"/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5100247" y="3899687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= 1/3</a:t>
                </a:r>
              </a:p>
            </p:txBody>
          </p:sp>
        </p:grpSp>
        <p:sp>
          <p:nvSpPr>
            <p:cNvPr id="25" name="TekstSylinder 24"/>
            <p:cNvSpPr txBox="1"/>
            <p:nvPr/>
          </p:nvSpPr>
          <p:spPr>
            <a:xfrm>
              <a:off x="879352" y="4069064"/>
              <a:ext cx="4266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(Både i Norge og internasjonalt er en allmenn regel at </a:t>
              </a:r>
              <a:r>
                <a:rPr lang="nb-NO" sz="1200" b="1" dirty="0"/>
                <a:t>uttellingen</a:t>
              </a:r>
              <a:r>
                <a:rPr lang="nb-NO" sz="1200" dirty="0"/>
                <a:t> </a:t>
              </a:r>
            </a:p>
            <a:p>
              <a:r>
                <a:rPr lang="nb-NO" sz="1200" dirty="0"/>
                <a:t>er </a:t>
              </a:r>
              <a:r>
                <a:rPr lang="nb-NO" sz="1200" dirty="0" err="1"/>
                <a:t>ca</a:t>
              </a:r>
              <a:r>
                <a:rPr lang="nb-NO" sz="1200" dirty="0"/>
                <a:t> 1/3 av </a:t>
              </a:r>
              <a:r>
                <a:rPr lang="nb-NO" sz="1200" b="1" dirty="0"/>
                <a:t>realistiske medaljemuligheter</a:t>
              </a:r>
              <a:r>
                <a:rPr lang="nb-NO" sz="1200" dirty="0"/>
                <a:t>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82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00759" y="256899"/>
            <a:ext cx="11438659" cy="6529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Danmark og Sverige med større uttelling de siste to lekene</a:t>
            </a:r>
          </a:p>
          <a:p>
            <a:r>
              <a:rPr lang="nb-NO" sz="1800" dirty="0">
                <a:solidFill>
                  <a:schemeClr val="bg1"/>
                </a:solidFill>
                <a:latin typeface="+mn-lt"/>
              </a:rPr>
              <a:t>Dels som følge av at Norge er en </a:t>
            </a:r>
            <a:r>
              <a:rPr lang="nb-NO" sz="1800" b="1" dirty="0">
                <a:solidFill>
                  <a:schemeClr val="bg1"/>
                </a:solidFill>
                <a:latin typeface="+mn-lt"/>
              </a:rPr>
              <a:t>vinteridrettsnasjon,</a:t>
            </a:r>
            <a:r>
              <a:rPr lang="nb-NO" sz="1800" dirty="0">
                <a:solidFill>
                  <a:schemeClr val="bg1"/>
                </a:solidFill>
                <a:latin typeface="+mn-lt"/>
              </a:rPr>
              <a:t> Danmark en sommeridrettsnasjon, Sverige er begge deler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360219" y="1385987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endParaRPr lang="nb-NO" dirty="0">
              <a:ea typeface="Helvetica" charset="0"/>
              <a:cs typeface="Helvetica" charset="0"/>
            </a:endParaRPr>
          </a:p>
          <a:p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/>
          </p:nvPr>
        </p:nvGraphicFramePr>
        <p:xfrm>
          <a:off x="6407070" y="1601984"/>
          <a:ext cx="5332791" cy="110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Norge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Sverige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Danmark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6407070" y="1190395"/>
            <a:ext cx="514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De skandinaviske landenes medaljefangst de siste 5  sommerlekene</a:t>
            </a:r>
            <a:r>
              <a:rPr lang="nb-NO" sz="1600" dirty="0"/>
              <a:t>: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/>
          </p:nvPr>
        </p:nvGraphicFramePr>
        <p:xfrm>
          <a:off x="330488" y="1639465"/>
          <a:ext cx="5663912" cy="105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Norge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Danmark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Sverige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Sommerleker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Vinterleker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Totalt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240643" y="1205784"/>
            <a:ext cx="616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Medaljefangsten fra de 10 siste sommer- og vinterlekene (1980 – 2016):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30488" y="3664744"/>
            <a:ext cx="11344564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/>
          <p:cNvSpPr txBox="1"/>
          <p:nvPr/>
        </p:nvSpPr>
        <p:spPr>
          <a:xfrm>
            <a:off x="386773" y="3686597"/>
            <a:ext cx="11344564" cy="326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1600" dirty="0"/>
              <a:t>Spesielt i Danmark, men også dels i Sverige, er resultater i sommer-OL </a:t>
            </a:r>
            <a:r>
              <a:rPr lang="nb-NO" sz="1600" u="sng" dirty="0"/>
              <a:t>viktigere</a:t>
            </a:r>
            <a:r>
              <a:rPr lang="nb-NO" sz="1600" dirty="0"/>
              <a:t> enn i Norge for oppfatningen av eliteidrettens prestasjoner og verdi   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I Norge kompenserer suksess i vinteridrettene i stor grad for variasjoner i (de mindre) sommeridrettene 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Resultatene fra de siste to sommer-OL viser at selv små land med begrensede ressurser (Skandinavia) </a:t>
            </a:r>
            <a:r>
              <a:rPr lang="nb-NO" sz="1600" i="1" dirty="0"/>
              <a:t>kan</a:t>
            </a:r>
            <a:r>
              <a:rPr lang="nb-NO" sz="1600" dirty="0"/>
              <a:t> lykkes godt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Sammenligningen mellom de skandinaviske land tyder på at OLT arbeider på riktig spor, og bør vektlegge: 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sz="1600" dirty="0"/>
              <a:t>Prioritering av idretter med tilstrekkelig toppidrettsorganisering, -kultur og potensial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sz="1600" dirty="0"/>
              <a:t>Tydelige krav om – og hjelp til – </a:t>
            </a:r>
            <a:r>
              <a:rPr lang="nb-NO" sz="1600" dirty="0" err="1"/>
              <a:t>SF'enes</a:t>
            </a:r>
            <a:r>
              <a:rPr lang="nb-NO" sz="1600" dirty="0"/>
              <a:t> organisasjonsutvikling som styrker de prioriterte idrettenes toppidrettsvirksomhet</a:t>
            </a:r>
          </a:p>
          <a:p>
            <a:endParaRPr lang="nb-NO" sz="16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36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60219" y="274639"/>
            <a:ext cx="11540836" cy="4873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400" b="1">
                <a:solidFill>
                  <a:schemeClr val="bg1"/>
                </a:solidFill>
                <a:latin typeface="+mn-lt"/>
              </a:rPr>
              <a:t>Toppidrettsarbeidet </a:t>
            </a:r>
            <a:r>
              <a:rPr lang="nb-NO" sz="2400" b="1" dirty="0">
                <a:solidFill>
                  <a:schemeClr val="bg1"/>
                </a:solidFill>
                <a:latin typeface="+mn-lt"/>
              </a:rPr>
              <a:t>i Danmark og Sverige er noe </a:t>
            </a:r>
            <a:r>
              <a:rPr lang="nb-NO" sz="2400" b="1" dirty="0" err="1">
                <a:solidFill>
                  <a:schemeClr val="bg1"/>
                </a:solidFill>
                <a:latin typeface="+mn-lt"/>
              </a:rPr>
              <a:t>anderledes</a:t>
            </a:r>
            <a:endParaRPr lang="nb-NO" sz="2400" b="1" dirty="0">
              <a:solidFill>
                <a:schemeClr val="bg1"/>
              </a:solidFill>
              <a:latin typeface="+mn-lt"/>
            </a:endParaRPr>
          </a:p>
          <a:p>
            <a:endParaRPr lang="nb-NO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60219" y="665019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endParaRPr lang="nb-NO" dirty="0">
              <a:ea typeface="Helvetica" charset="0"/>
              <a:cs typeface="Helvetica" charset="0"/>
            </a:endParaRPr>
          </a:p>
          <a:p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43336"/>
              </p:ext>
            </p:extLst>
          </p:nvPr>
        </p:nvGraphicFramePr>
        <p:xfrm>
          <a:off x="1892426" y="943488"/>
          <a:ext cx="1000862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TOTALT SAMME FINANSIELLE</a:t>
                      </a:r>
                      <a:r>
                        <a:rPr lang="nb-NO" baseline="0" dirty="0">
                          <a:solidFill>
                            <a:schemeClr val="tx1"/>
                          </a:solidFill>
                        </a:rPr>
                        <a:t> GRUNNLAG, MEN</a:t>
                      </a:r>
                    </a:p>
                    <a:p>
                      <a:pPr algn="ctr"/>
                      <a:r>
                        <a:rPr lang="nb-NO" baseline="0" dirty="0">
                          <a:solidFill>
                            <a:schemeClr val="tx1"/>
                          </a:solidFill>
                        </a:rPr>
                        <a:t>SOMMERIDRETTENE MER PRIORITERT I DK og SVE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TOPPIDRETTEN ORGANISERT MER SELVSTENDIG I DK og SVE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LIKE ARBEIDSFORMER</a:t>
                      </a:r>
                      <a:r>
                        <a:rPr lang="nb-NO" baseline="0" dirty="0">
                          <a:solidFill>
                            <a:schemeClr val="tx1"/>
                          </a:solidFill>
                        </a:rPr>
                        <a:t> MED FOKUS PÅ FYSISK TRENING, ERNÆRING, HELSE, COACHING og IDRETTS-PSYKOLOGI, MEN: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Prioriterer</a:t>
                      </a:r>
                      <a:r>
                        <a:rPr lang="nb-NO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esten</a:t>
                      </a:r>
                      <a:r>
                        <a:rPr lang="nb-NO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alt til </a:t>
                      </a: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sommeridrettene.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nb-NO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”elitekommuner”</a:t>
                      </a:r>
                      <a:r>
                        <a:rPr lang="nb-NO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 </a:t>
                      </a: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(offentlige) ressurser på toppidrettsanlegg og talentutvikling</a:t>
                      </a:r>
                    </a:p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Samarbeider med sommerforbund (spes 'verdensklasseidrettene') som er sterkere organisasjoner med mer solid økonomi enn de fleste norske sommerforbund.</a:t>
                      </a:r>
                    </a:p>
                    <a:p>
                      <a:pPr marL="0" lvl="0" indent="0">
                        <a:buFont typeface="Arial" charset="0"/>
                        <a:buNone/>
                      </a:pPr>
                      <a:endParaRPr lang="nb-NO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</a:t>
                      </a:r>
                      <a:r>
                        <a:rPr lang="nb-NO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</a:t>
                      </a: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nderlagt Kulturdepartementet i Danmark, og fungerer som et slags direktorat</a:t>
                      </a:r>
                      <a:r>
                        <a:rPr lang="nb-NO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 fra </a:t>
                      </a:r>
                      <a:r>
                        <a:rPr lang="nb-NO" sz="1200" kern="12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nb-NO" sz="1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”eliteidrettslov</a:t>
                      </a: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vedtatt av Folketinget. </a:t>
                      </a:r>
                    </a:p>
                    <a:p>
                      <a:pPr marL="0" lvl="0" indent="0">
                        <a:buFont typeface="Arial" charset="0"/>
                        <a:buNone/>
                      </a:pPr>
                      <a:endParaRPr lang="nb-NO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TDs styre rapporterer til Kulturministeren. </a:t>
                      </a:r>
                    </a:p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Styreleder oppnevnt av KD. Toppidrettssjefen ansettes av TDs styre.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 skiller seg ut ved: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Påvirker særforbund og landslag på overordnet nivå i større grad. (tydelige krav om organisasjonsutvikling)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 større grad av dokumentasjon og transparens </a:t>
                      </a:r>
                      <a:r>
                        <a:rPr lang="nb-NO" sz="1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mht</a:t>
                      </a: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beslutninger og tildelinger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Arbeider</a:t>
                      </a:r>
                      <a:r>
                        <a:rPr lang="nb-NO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mer </a:t>
                      </a:r>
                      <a:r>
                        <a:rPr lang="nb-NO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langsiktig  (”olympiade”)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lvl="0" indent="0">
                        <a:buFont typeface="Arial" charset="0"/>
                        <a:buNone/>
                      </a:pPr>
                      <a:endParaRPr lang="nb-NO" sz="1200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nb-NO" sz="12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SOKs tilskudd suppleres av at </a:t>
                      </a:r>
                      <a:r>
                        <a:rPr lang="nb-NO" sz="1200" kern="1200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Riksidrottsforbundet</a:t>
                      </a:r>
                      <a:r>
                        <a:rPr lang="nb-NO" sz="12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 et (del)ansvar for all eliteidrett i Sverige. SOK har kun ansvar for de olympiske idrettene. </a:t>
                      </a:r>
                    </a:p>
                    <a:p>
                      <a:pPr marL="0" lvl="0" indent="0">
                        <a:buFont typeface="Arial" charset="0"/>
                        <a:buNone/>
                      </a:pPr>
                      <a:endParaRPr lang="nb-NO" sz="1200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charset="0"/>
                        <a:buNone/>
                      </a:pPr>
                      <a:endParaRPr lang="nb-NO" sz="1200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nb-NO" sz="12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SOK er et selvstendig organ på siden av </a:t>
                      </a:r>
                      <a:r>
                        <a:rPr lang="nb-NO" sz="1200" kern="1200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Riksidrottsforbundet</a:t>
                      </a:r>
                      <a:r>
                        <a:rPr lang="nb-NO" sz="12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Generalforsamlingen består av de 36 olympiske særforbundene, og velger styret. Leder i SOK rapporterer til styret.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SOK har mindre kompetanseutveksling mellom idretter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1200" b="1" dirty="0"/>
                    </a:p>
                    <a:p>
                      <a:r>
                        <a:rPr lang="nb-NO" sz="1200" b="1" dirty="0"/>
                        <a:t>Evalueringsgruppens kommentar/konklusjon:</a:t>
                      </a:r>
                    </a:p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OLTs økonomi er isolert på nivå med toppidrettsorganene i Dan og Sve. Fordi OLT sprer ressursene på sommer og vinter og nabolandene (særlig Dan) har flere ressurs-kilder, er den samlede finansieringen av sommeridretter antagelig noe svakere i Norge</a:t>
                      </a:r>
                      <a:r>
                        <a:rPr lang="nb-NO" sz="1200" dirty="0">
                          <a:effectLst/>
                        </a:rPr>
                        <a:t> </a:t>
                      </a:r>
                      <a:endParaRPr lang="nb-N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 b="1" dirty="0"/>
                    </a:p>
                    <a:p>
                      <a:r>
                        <a:rPr lang="nb-NO" sz="1200" b="1" dirty="0"/>
                        <a:t>Evalueringsgruppens kommentar/konklusjon:</a:t>
                      </a:r>
                    </a:p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Både TD og SOK har et styre som er dedikert til eliteidrett og innehar eliteidrettskompetanse. Prioriteringer og beslutninger i TD og SOK blir i mindre grad enn i Norge vevd inn i generelle idrettspolitiske diskusjoner i idrettsbevegelsen som helhet. </a:t>
                      </a:r>
                      <a:endParaRPr lang="nb-N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/>
                        <a:t>Evalueringsgruppens kommentar/konklusjon: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Toppidrettsorganene har mye av de samme arbeidsformene der de både tilbyr spesialkompetanse ('ekspertene') og prioriterer / koordinerer støtten ('</a:t>
                      </a:r>
                      <a:r>
                        <a:rPr lang="nb-NO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coachene</a:t>
                      </a:r>
                      <a:r>
                        <a:rPr lang="nb-NO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'). TD skiller seg ut gjennom større transparens, dokumentasjon og langsiktighet og større vekt på organisasjonsutvikling i særforbundenes toppidrettsarbeid.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39" y="2463800"/>
            <a:ext cx="1003861" cy="99053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90" y="3770983"/>
            <a:ext cx="1260610" cy="10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12131</TotalTime>
  <Words>2293</Words>
  <Application>Microsoft Office PowerPoint</Application>
  <PresentationFormat>Widescreen</PresentationFormat>
  <Paragraphs>393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Helvetica</vt:lpstr>
      <vt:lpstr>Symbol</vt:lpstr>
      <vt:lpstr>Times New Roman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Thorleif Thorleifsson</dc:creator>
  <cp:lastModifiedBy>Elin Austevoll</cp:lastModifiedBy>
  <cp:revision>328</cp:revision>
  <cp:lastPrinted>2017-02-02T14:46:54Z</cp:lastPrinted>
  <dcterms:created xsi:type="dcterms:W3CDTF">2017-01-05T18:52:34Z</dcterms:created>
  <dcterms:modified xsi:type="dcterms:W3CDTF">2017-03-17T09:21:19Z</dcterms:modified>
</cp:coreProperties>
</file>