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5"/>
    <p:sldMasterId id="2147483695" r:id="rId6"/>
    <p:sldMasterId id="2147483935" r:id="rId7"/>
    <p:sldMasterId id="2147483916" r:id="rId8"/>
    <p:sldMasterId id="2147483940" r:id="rId9"/>
    <p:sldMasterId id="2147483926" r:id="rId10"/>
  </p:sldMasterIdLst>
  <p:notesMasterIdLst>
    <p:notesMasterId r:id="rId25"/>
  </p:notesMasterIdLst>
  <p:sldIdLst>
    <p:sldId id="256" r:id="rId11"/>
    <p:sldId id="312" r:id="rId12"/>
    <p:sldId id="315" r:id="rId13"/>
    <p:sldId id="316" r:id="rId14"/>
    <p:sldId id="317" r:id="rId15"/>
    <p:sldId id="318" r:id="rId16"/>
    <p:sldId id="319" r:id="rId17"/>
    <p:sldId id="320" r:id="rId18"/>
    <p:sldId id="311" r:id="rId19"/>
    <p:sldId id="313" r:id="rId20"/>
    <p:sldId id="314" r:id="rId21"/>
    <p:sldId id="307" r:id="rId22"/>
    <p:sldId id="308" r:id="rId23"/>
    <p:sldId id="309" r:id="rId24"/>
  </p:sldIdLst>
  <p:sldSz cx="9144000" cy="5143500" type="screen16x9"/>
  <p:notesSz cx="6797675" cy="9928225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5959"/>
    <a:srgbClr val="EE4135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4" autoAdjust="0"/>
    <p:restoredTop sz="90667" autoAdjust="0"/>
  </p:normalViewPr>
  <p:slideViewPr>
    <p:cSldViewPr>
      <p:cViewPr varScale="1">
        <p:scale>
          <a:sx n="110" d="100"/>
          <a:sy n="110" d="100"/>
        </p:scale>
        <p:origin x="852" y="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9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43F589A-B22E-4F91-8AD9-190B1AC8EDCF}" type="datetimeFigureOut">
              <a:rPr lang="nb-NO"/>
              <a:pPr>
                <a:defRPr/>
              </a:pPr>
              <a:t>25.05.2018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BA23742-51E1-48F2-9D26-22282FA8CBE7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7837104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23742-51E1-48F2-9D26-22282FA8CBE7}" type="slidenum">
              <a:rPr lang="nb-NO" altLang="nb-NO" smtClean="0"/>
              <a:pPr/>
              <a:t>2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64521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Ved forrige rapportering (november 2017) er det 256 nordmenn som besitter 319 internasjonale idrettsverv (på nordisk, europeisk og internasjonalt nivå) hvor 36 % av vervene er politisk valgte posisjoner og 45 % er oppnevnte posisjoner (19 % er ikke besvart). 22 % av vervene besittes av kvinner. 63 % av vervene er knyttet til olympisk idrett, 29 % til ikke-olympisk idrett, 6 % til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paraidrett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og 2 % er uavhengig. 22 % er knyttet til vinteridrett, 70 % til sommeridrett og 8 % er uavhengig.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Når vi sammenligner med fjorårets tall, er det nøyaktig samme antall personer, men vi har økt antall verv med 5 stk. Kvinneandelen er uforandret, men stadig flere unge kvinner kommer til. I den yngste bolken (under 35 år) er det for aller første gang flertall av kvinnelige internasjonale representanter. 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Aldersfordelingen av de 256 personene ser slik ut: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25-35 år: 9 kvinner og 8 menn 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36-50 år: 25 kvinner og 42 menn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51-64 år: 23 kvinner og 92 menn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 65 år: 4 kvinner og 53 menn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Når det gjelder representanter som besitter politiske verv i internasjonale, europeiske og nordiske styrer, er tallet økt fra 42 til 49. Blant disse er det 5 presidenter, 15 visepresidenter og 29 styremedlemmer.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23742-51E1-48F2-9D26-22282FA8CBE7}" type="slidenum">
              <a:rPr lang="nb-NO" altLang="nb-NO" smtClean="0"/>
              <a:pPr/>
              <a:t>9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642267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23742-51E1-48F2-9D26-22282FA8CBE7}" type="slidenum">
              <a:rPr lang="nb-NO" altLang="nb-NO" smtClean="0"/>
              <a:pPr/>
              <a:t>13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482535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Verv: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Terje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John Anders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Tonje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Gullik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Lisa Mari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Clas Brede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Marcela</a:t>
            </a:r>
          </a:p>
          <a:p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Tormod??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Ikke verv: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Henriette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Beate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Yngvild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Bjørn Christian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Elisabeth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23742-51E1-48F2-9D26-22282FA8CBE7}" type="slidenum">
              <a:rPr lang="nb-NO" altLang="nb-NO" smtClean="0"/>
              <a:pPr/>
              <a:t>14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918041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tekst 3"/>
          <p:cNvSpPr>
            <a:spLocks noGrp="1"/>
          </p:cNvSpPr>
          <p:nvPr>
            <p:ph type="body" sz="quarter" idx="11"/>
          </p:nvPr>
        </p:nvSpPr>
        <p:spPr>
          <a:xfrm>
            <a:off x="899592" y="3381840"/>
            <a:ext cx="2952328" cy="270030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18" name="Plassholder for tekst 12"/>
          <p:cNvSpPr>
            <a:spLocks noGrp="1"/>
          </p:cNvSpPr>
          <p:nvPr>
            <p:ph type="body" sz="quarter" idx="12"/>
          </p:nvPr>
        </p:nvSpPr>
        <p:spPr>
          <a:xfrm>
            <a:off x="899592" y="2445736"/>
            <a:ext cx="4680520" cy="37804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19" name="Plassholder for tekst 12"/>
          <p:cNvSpPr>
            <a:spLocks noGrp="1"/>
          </p:cNvSpPr>
          <p:nvPr>
            <p:ph type="body" sz="quarter" idx="13"/>
          </p:nvPr>
        </p:nvSpPr>
        <p:spPr>
          <a:xfrm>
            <a:off x="899592" y="2859782"/>
            <a:ext cx="4679950" cy="37804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25023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ysbilde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innhold 13"/>
          <p:cNvSpPr>
            <a:spLocks noGrp="1"/>
          </p:cNvSpPr>
          <p:nvPr>
            <p:ph sz="quarter" idx="10"/>
          </p:nvPr>
        </p:nvSpPr>
        <p:spPr>
          <a:xfrm>
            <a:off x="900113" y="1951966"/>
            <a:ext cx="6552207" cy="26360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1pPr>
            <a:lvl2pPr marL="457200" indent="0">
              <a:buFont typeface="Arial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2pPr>
            <a:lvl3pPr marL="91440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3pPr>
            <a:lvl4pPr marL="1371600" indent="0">
              <a:buFont typeface="Arial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4pPr>
            <a:lvl5pPr marL="1828800" indent="0">
              <a:buFont typeface="Arial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900112" y="1203325"/>
            <a:ext cx="6264275" cy="64807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nb-NO" dirty="0"/>
              <a:t>The Norwegian Olympic and </a:t>
            </a:r>
            <a:r>
              <a:rPr lang="nb-NO" dirty="0" err="1"/>
              <a:t>Paralympic</a:t>
            </a:r>
            <a:r>
              <a:rPr lang="nb-NO" dirty="0"/>
              <a:t> Committee and </a:t>
            </a:r>
            <a:r>
              <a:rPr lang="nb-NO" dirty="0" err="1"/>
              <a:t>Confederation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Sports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3FFF0B7-9FEE-4402-AA95-16F759CEF61D}" type="slidenum">
              <a:rPr lang="nb-NO" altLang="nb-NO" smtClean="0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997111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ysbilde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innhold 13"/>
          <p:cNvSpPr>
            <a:spLocks noGrp="1"/>
          </p:cNvSpPr>
          <p:nvPr>
            <p:ph sz="quarter" idx="10"/>
          </p:nvPr>
        </p:nvSpPr>
        <p:spPr>
          <a:xfrm>
            <a:off x="900113" y="1951966"/>
            <a:ext cx="6624215" cy="2636008"/>
          </a:xfrm>
          <a:prstGeom prst="rect">
            <a:avLst/>
          </a:prstGeom>
        </p:spPr>
        <p:txBody>
          <a:bodyPr/>
          <a:lstStyle>
            <a:lvl1pPr marL="269875" indent="-269875"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1pPr>
            <a:lvl2pPr marL="715963" indent="-258763">
              <a:buFont typeface="Arial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2pPr>
            <a:lvl3pPr marL="1168400" indent="-254000"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3pPr>
            <a:lvl4pPr marL="1614488" indent="-242888">
              <a:buFont typeface="Arial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4pPr>
            <a:lvl5pPr marL="2058988" indent="-230188">
              <a:buFont typeface="Arial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899592" y="1203325"/>
            <a:ext cx="6264796" cy="64807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nb-NO" dirty="0"/>
              <a:t>The Norwegian Olympic and </a:t>
            </a:r>
            <a:r>
              <a:rPr lang="nb-NO" dirty="0" err="1"/>
              <a:t>Paralympic</a:t>
            </a:r>
            <a:r>
              <a:rPr lang="nb-NO" dirty="0"/>
              <a:t> Committee and </a:t>
            </a:r>
            <a:r>
              <a:rPr lang="nb-NO" dirty="0" err="1"/>
              <a:t>Confederation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Sports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3FFF0B7-9FEE-4402-AA95-16F759CEF61D}" type="slidenum">
              <a:rPr lang="nb-NO" altLang="nb-NO" smtClean="0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4264919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innhold 13"/>
          <p:cNvSpPr>
            <a:spLocks noGrp="1"/>
          </p:cNvSpPr>
          <p:nvPr>
            <p:ph sz="quarter" idx="10"/>
          </p:nvPr>
        </p:nvSpPr>
        <p:spPr>
          <a:xfrm>
            <a:off x="899592" y="1959682"/>
            <a:ext cx="3600400" cy="2628292"/>
          </a:xfrm>
          <a:prstGeom prst="rect">
            <a:avLst/>
          </a:prstGeom>
        </p:spPr>
        <p:txBody>
          <a:bodyPr/>
          <a:lstStyle>
            <a:lvl1pPr marL="269875" indent="-269875">
              <a:defRPr sz="2000">
                <a:solidFill>
                  <a:srgbClr val="595959"/>
                </a:solidFill>
                <a:latin typeface="Georgia" pitchFamily="18" charset="0"/>
              </a:defRPr>
            </a:lvl1pPr>
            <a:lvl2pPr marL="628650" indent="-171450"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Georgia" pitchFamily="18" charset="0"/>
              </a:defRPr>
            </a:lvl2pPr>
            <a:lvl3pPr marL="1168400" indent="-254000">
              <a:defRPr sz="2000">
                <a:solidFill>
                  <a:srgbClr val="595959"/>
                </a:solidFill>
                <a:latin typeface="Georgia" pitchFamily="18" charset="0"/>
              </a:defRPr>
            </a:lvl3pPr>
            <a:lvl4pPr marL="1614488" indent="-242888">
              <a:buFont typeface="Arial" pitchFamily="34" charset="0"/>
              <a:buChar char="•"/>
              <a:defRPr>
                <a:solidFill>
                  <a:srgbClr val="595959"/>
                </a:solidFill>
                <a:latin typeface="Georgia" pitchFamily="18" charset="0"/>
              </a:defRPr>
            </a:lvl4pPr>
            <a:lvl5pPr marL="2058988" indent="-230188">
              <a:buFont typeface="Arial" pitchFamily="34" charset="0"/>
              <a:buChar char="•"/>
              <a:defRPr>
                <a:solidFill>
                  <a:srgbClr val="595959"/>
                </a:solidFill>
                <a:latin typeface="Georgia" pitchFamily="18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7" name="Plassholder for innhold 13"/>
          <p:cNvSpPr>
            <a:spLocks noGrp="1"/>
          </p:cNvSpPr>
          <p:nvPr>
            <p:ph sz="quarter" idx="11"/>
          </p:nvPr>
        </p:nvSpPr>
        <p:spPr>
          <a:xfrm>
            <a:off x="4644008" y="1959682"/>
            <a:ext cx="3600400" cy="2628292"/>
          </a:xfrm>
          <a:prstGeom prst="rect">
            <a:avLst/>
          </a:prstGeom>
        </p:spPr>
        <p:txBody>
          <a:bodyPr/>
          <a:lstStyle>
            <a:lvl1pPr marL="269875" indent="-269875"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1pPr>
            <a:lvl2pPr marL="628650" indent="-171450">
              <a:buFont typeface="Arial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2pPr>
            <a:lvl3pPr marL="1168400" indent="-254000"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3pPr>
            <a:lvl4pPr marL="1614488" indent="-242888">
              <a:buFont typeface="Arial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4pPr>
            <a:lvl5pPr marL="2058988" indent="-230188">
              <a:buFont typeface="Arial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899592" y="1203598"/>
            <a:ext cx="6264696" cy="70207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nb-NO" dirty="0"/>
              <a:t>The Norwegian Olympic and </a:t>
            </a:r>
            <a:r>
              <a:rPr lang="nb-NO" dirty="0" err="1"/>
              <a:t>Paralympic</a:t>
            </a:r>
            <a:r>
              <a:rPr lang="nb-NO" dirty="0"/>
              <a:t> Committee and </a:t>
            </a:r>
            <a:r>
              <a:rPr lang="nb-NO" dirty="0" err="1"/>
              <a:t>Confederation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Sports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3FFF0B7-9FEE-4402-AA95-16F759CEF61D}" type="slidenum">
              <a:rPr lang="nb-NO" altLang="nb-NO" smtClean="0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849513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65">
          <p15:clr>
            <a:srgbClr val="FBAE40"/>
          </p15:clr>
        </p15:guide>
        <p15:guide id="2" pos="56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innhold 13"/>
          <p:cNvSpPr>
            <a:spLocks noGrp="1"/>
          </p:cNvSpPr>
          <p:nvPr>
            <p:ph sz="quarter" idx="10"/>
          </p:nvPr>
        </p:nvSpPr>
        <p:spPr>
          <a:xfrm>
            <a:off x="899592" y="1959682"/>
            <a:ext cx="3600400" cy="2628292"/>
          </a:xfrm>
          <a:prstGeom prst="rect">
            <a:avLst/>
          </a:prstGeom>
        </p:spPr>
        <p:txBody>
          <a:bodyPr/>
          <a:lstStyle>
            <a:lvl1pPr marL="269875" indent="-269875">
              <a:defRPr sz="2000">
                <a:solidFill>
                  <a:srgbClr val="595959"/>
                </a:solidFill>
                <a:latin typeface="Georgia" pitchFamily="18" charset="0"/>
              </a:defRPr>
            </a:lvl1pPr>
            <a:lvl2pPr marL="628650" indent="-171450"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Georgia" pitchFamily="18" charset="0"/>
              </a:defRPr>
            </a:lvl2pPr>
            <a:lvl3pPr marL="1168400" indent="-254000">
              <a:defRPr sz="2000">
                <a:solidFill>
                  <a:srgbClr val="595959"/>
                </a:solidFill>
                <a:latin typeface="Georgia" pitchFamily="18" charset="0"/>
              </a:defRPr>
            </a:lvl3pPr>
            <a:lvl4pPr marL="1614488" indent="-242888">
              <a:buFont typeface="Arial" pitchFamily="34" charset="0"/>
              <a:buChar char="•"/>
              <a:defRPr>
                <a:solidFill>
                  <a:srgbClr val="595959"/>
                </a:solidFill>
                <a:latin typeface="Georgia" pitchFamily="18" charset="0"/>
              </a:defRPr>
            </a:lvl4pPr>
            <a:lvl5pPr marL="2058988" indent="-230188">
              <a:buFont typeface="Arial" pitchFamily="34" charset="0"/>
              <a:buChar char="•"/>
              <a:defRPr>
                <a:solidFill>
                  <a:srgbClr val="595959"/>
                </a:solidFill>
                <a:latin typeface="Georgia" pitchFamily="18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899592" y="1203598"/>
            <a:ext cx="6192688" cy="70207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5" name="Plassholder for bilde 3"/>
          <p:cNvSpPr>
            <a:spLocks noGrp="1"/>
          </p:cNvSpPr>
          <p:nvPr>
            <p:ph type="pic" sz="quarter" idx="12"/>
          </p:nvPr>
        </p:nvSpPr>
        <p:spPr>
          <a:xfrm>
            <a:off x="4644008" y="1959682"/>
            <a:ext cx="3600000" cy="2628292"/>
          </a:xfrm>
          <a:prstGeom prst="rect">
            <a:avLst/>
          </a:prstGeom>
        </p:spPr>
        <p:txBody>
          <a:bodyPr/>
          <a:lstStyle/>
          <a:p>
            <a:pPr lvl="0"/>
            <a:endParaRPr lang="nb-NO" noProof="0"/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nb-NO" dirty="0"/>
              <a:t>The Norwegian Olympic and </a:t>
            </a:r>
            <a:r>
              <a:rPr lang="nb-NO" dirty="0" err="1"/>
              <a:t>Paralympic</a:t>
            </a:r>
            <a:r>
              <a:rPr lang="nb-NO" dirty="0"/>
              <a:t> Committee and </a:t>
            </a:r>
            <a:r>
              <a:rPr lang="nb-NO" dirty="0" err="1"/>
              <a:t>Confederation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Sports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3FFF0B7-9FEE-4402-AA95-16F759CEF61D}" type="slidenum">
              <a:rPr lang="nb-NO" altLang="nb-NO" smtClean="0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6099386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65">
          <p15:clr>
            <a:srgbClr val="FBAE40"/>
          </p15:clr>
        </p15:guide>
        <p15:guide id="2" pos="56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0" y="1203598"/>
            <a:ext cx="4103688" cy="702078"/>
          </a:xfrm>
          <a:prstGeom prst="rect">
            <a:avLst/>
          </a:prstGeom>
        </p:spPr>
        <p:txBody>
          <a:bodyPr/>
          <a:lstStyle>
            <a:lvl1pPr algn="l">
              <a:defRPr sz="2400" b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5976" cy="4587974"/>
          </a:xfrm>
          <a:prstGeom prst="rect">
            <a:avLst/>
          </a:prstGeom>
        </p:spPr>
        <p:txBody>
          <a:bodyPr/>
          <a:lstStyle/>
          <a:p>
            <a:pPr lvl="0"/>
            <a:endParaRPr lang="nb-NO" noProof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11"/>
          </p:nvPr>
        </p:nvSpPr>
        <p:spPr>
          <a:xfrm>
            <a:off x="4572000" y="1905676"/>
            <a:ext cx="4103688" cy="26822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1pPr>
            <a:lvl2pPr marL="457200" indent="0">
              <a:buFont typeface="Arial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2pPr>
            <a:lvl3pPr marL="914400" indent="0">
              <a:buFont typeface="Arial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3pPr>
            <a:lvl4pPr marL="1371600" indent="0">
              <a:buFont typeface="Arial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4pPr>
            <a:lvl5pPr marL="1828800" indent="0">
              <a:buFont typeface="Arial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nb-NO" dirty="0"/>
              <a:t>The Norwegian Olympic and </a:t>
            </a:r>
            <a:r>
              <a:rPr lang="nb-NO" dirty="0" err="1"/>
              <a:t>Paralympic</a:t>
            </a:r>
            <a:r>
              <a:rPr lang="nb-NO" dirty="0"/>
              <a:t> Committee and </a:t>
            </a:r>
            <a:r>
              <a:rPr lang="nb-NO" dirty="0" err="1"/>
              <a:t>Confederation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Sports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3FFF0B7-9FEE-4402-AA95-16F759CEF61D}" type="slidenum">
              <a:rPr lang="nb-NO" altLang="nb-NO" smtClean="0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594569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ysbilde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innhold 13"/>
          <p:cNvSpPr>
            <a:spLocks noGrp="1"/>
          </p:cNvSpPr>
          <p:nvPr>
            <p:ph sz="quarter" idx="10"/>
          </p:nvPr>
        </p:nvSpPr>
        <p:spPr>
          <a:xfrm>
            <a:off x="900113" y="1951966"/>
            <a:ext cx="6552207" cy="26360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1pPr>
            <a:lvl2pPr marL="457200" indent="0">
              <a:buFont typeface="Arial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2pPr>
            <a:lvl3pPr marL="91440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3pPr>
            <a:lvl4pPr marL="1371600" indent="0">
              <a:buFont typeface="Arial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4pPr>
            <a:lvl5pPr marL="1828800" indent="0">
              <a:buFont typeface="Arial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900112" y="1203325"/>
            <a:ext cx="6264275" cy="64807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ysbilde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innhold 13"/>
          <p:cNvSpPr>
            <a:spLocks noGrp="1"/>
          </p:cNvSpPr>
          <p:nvPr>
            <p:ph sz="quarter" idx="10"/>
          </p:nvPr>
        </p:nvSpPr>
        <p:spPr>
          <a:xfrm>
            <a:off x="900113" y="1951966"/>
            <a:ext cx="6624215" cy="2636008"/>
          </a:xfrm>
          <a:prstGeom prst="rect">
            <a:avLst/>
          </a:prstGeom>
        </p:spPr>
        <p:txBody>
          <a:bodyPr/>
          <a:lstStyle>
            <a:lvl1pPr marL="269875" indent="-269875"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1pPr>
            <a:lvl2pPr marL="715963" indent="-258763">
              <a:buFont typeface="Arial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2pPr>
            <a:lvl3pPr marL="1168400" indent="-254000"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3pPr>
            <a:lvl4pPr marL="1614488" indent="-242888">
              <a:buFont typeface="Arial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4pPr>
            <a:lvl5pPr marL="2058988" indent="-230188">
              <a:buFont typeface="Arial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899592" y="1203325"/>
            <a:ext cx="6264796" cy="64807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innhold 13"/>
          <p:cNvSpPr>
            <a:spLocks noGrp="1"/>
          </p:cNvSpPr>
          <p:nvPr>
            <p:ph sz="quarter" idx="10"/>
          </p:nvPr>
        </p:nvSpPr>
        <p:spPr>
          <a:xfrm>
            <a:off x="899592" y="1959682"/>
            <a:ext cx="3600400" cy="2628292"/>
          </a:xfrm>
          <a:prstGeom prst="rect">
            <a:avLst/>
          </a:prstGeom>
        </p:spPr>
        <p:txBody>
          <a:bodyPr/>
          <a:lstStyle>
            <a:lvl1pPr marL="269875" indent="-269875">
              <a:defRPr sz="2000">
                <a:solidFill>
                  <a:srgbClr val="595959"/>
                </a:solidFill>
                <a:latin typeface="Georgia" pitchFamily="18" charset="0"/>
              </a:defRPr>
            </a:lvl1pPr>
            <a:lvl2pPr marL="628650" indent="-171450"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Georgia" pitchFamily="18" charset="0"/>
              </a:defRPr>
            </a:lvl2pPr>
            <a:lvl3pPr marL="1168400" indent="-254000">
              <a:defRPr sz="2000">
                <a:solidFill>
                  <a:srgbClr val="595959"/>
                </a:solidFill>
                <a:latin typeface="Georgia" pitchFamily="18" charset="0"/>
              </a:defRPr>
            </a:lvl3pPr>
            <a:lvl4pPr marL="1614488" indent="-242888">
              <a:buFont typeface="Arial" pitchFamily="34" charset="0"/>
              <a:buChar char="•"/>
              <a:defRPr>
                <a:solidFill>
                  <a:srgbClr val="595959"/>
                </a:solidFill>
                <a:latin typeface="Georgia" pitchFamily="18" charset="0"/>
              </a:defRPr>
            </a:lvl4pPr>
            <a:lvl5pPr marL="2058988" indent="-230188">
              <a:buFont typeface="Arial" pitchFamily="34" charset="0"/>
              <a:buChar char="•"/>
              <a:defRPr>
                <a:solidFill>
                  <a:srgbClr val="595959"/>
                </a:solidFill>
                <a:latin typeface="Georgia" pitchFamily="18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7" name="Plassholder for innhold 13"/>
          <p:cNvSpPr>
            <a:spLocks noGrp="1"/>
          </p:cNvSpPr>
          <p:nvPr>
            <p:ph sz="quarter" idx="11"/>
          </p:nvPr>
        </p:nvSpPr>
        <p:spPr>
          <a:xfrm>
            <a:off x="4644008" y="1959682"/>
            <a:ext cx="3600400" cy="2628292"/>
          </a:xfrm>
          <a:prstGeom prst="rect">
            <a:avLst/>
          </a:prstGeom>
        </p:spPr>
        <p:txBody>
          <a:bodyPr/>
          <a:lstStyle>
            <a:lvl1pPr marL="269875" indent="-269875"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1pPr>
            <a:lvl2pPr marL="628650" indent="-171450">
              <a:buFont typeface="Arial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2pPr>
            <a:lvl3pPr marL="1168400" indent="-254000"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3pPr>
            <a:lvl4pPr marL="1614488" indent="-242888">
              <a:buFont typeface="Arial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4pPr>
            <a:lvl5pPr marL="2058988" indent="-230188">
              <a:buFont typeface="Arial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899592" y="1203598"/>
            <a:ext cx="6264696" cy="70207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pos="5465">
          <p15:clr>
            <a:srgbClr val="FBAE40"/>
          </p15:clr>
        </p15:guide>
        <p15:guide id="2" pos="567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innhold 13"/>
          <p:cNvSpPr>
            <a:spLocks noGrp="1"/>
          </p:cNvSpPr>
          <p:nvPr>
            <p:ph sz="quarter" idx="10"/>
          </p:nvPr>
        </p:nvSpPr>
        <p:spPr>
          <a:xfrm>
            <a:off x="899592" y="1959682"/>
            <a:ext cx="3600400" cy="2628292"/>
          </a:xfrm>
          <a:prstGeom prst="rect">
            <a:avLst/>
          </a:prstGeom>
        </p:spPr>
        <p:txBody>
          <a:bodyPr/>
          <a:lstStyle>
            <a:lvl1pPr marL="269875" indent="-269875">
              <a:defRPr sz="2000">
                <a:solidFill>
                  <a:srgbClr val="595959"/>
                </a:solidFill>
                <a:latin typeface="Georgia" pitchFamily="18" charset="0"/>
              </a:defRPr>
            </a:lvl1pPr>
            <a:lvl2pPr marL="628650" indent="-171450"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Georgia" pitchFamily="18" charset="0"/>
              </a:defRPr>
            </a:lvl2pPr>
            <a:lvl3pPr marL="1168400" indent="-254000">
              <a:defRPr sz="2000">
                <a:solidFill>
                  <a:srgbClr val="595959"/>
                </a:solidFill>
                <a:latin typeface="Georgia" pitchFamily="18" charset="0"/>
              </a:defRPr>
            </a:lvl3pPr>
            <a:lvl4pPr marL="1614488" indent="-242888">
              <a:buFont typeface="Arial" pitchFamily="34" charset="0"/>
              <a:buChar char="•"/>
              <a:defRPr>
                <a:solidFill>
                  <a:srgbClr val="595959"/>
                </a:solidFill>
                <a:latin typeface="Georgia" pitchFamily="18" charset="0"/>
              </a:defRPr>
            </a:lvl4pPr>
            <a:lvl5pPr marL="2058988" indent="-230188">
              <a:buFont typeface="Arial" pitchFamily="34" charset="0"/>
              <a:buChar char="•"/>
              <a:defRPr>
                <a:solidFill>
                  <a:srgbClr val="595959"/>
                </a:solidFill>
                <a:latin typeface="Georgia" pitchFamily="18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899592" y="1203598"/>
            <a:ext cx="6192688" cy="70207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5" name="Plassholder for bilde 3"/>
          <p:cNvSpPr>
            <a:spLocks noGrp="1"/>
          </p:cNvSpPr>
          <p:nvPr>
            <p:ph type="pic" sz="quarter" idx="12"/>
          </p:nvPr>
        </p:nvSpPr>
        <p:spPr>
          <a:xfrm>
            <a:off x="4644008" y="1959682"/>
            <a:ext cx="3600000" cy="2628292"/>
          </a:xfrm>
          <a:prstGeom prst="rect">
            <a:avLst/>
          </a:prstGeom>
        </p:spPr>
        <p:txBody>
          <a:bodyPr/>
          <a:lstStyle/>
          <a:p>
            <a:pPr lvl="0"/>
            <a:endParaRPr lang="nb-NO" noProof="0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pos="5465">
          <p15:clr>
            <a:srgbClr val="FBAE40"/>
          </p15:clr>
        </p15:guide>
        <p15:guide id="2" pos="56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ssholder for tekst 12"/>
          <p:cNvSpPr>
            <a:spLocks noGrp="1"/>
          </p:cNvSpPr>
          <p:nvPr>
            <p:ph type="body" sz="quarter" idx="12"/>
          </p:nvPr>
        </p:nvSpPr>
        <p:spPr>
          <a:xfrm>
            <a:off x="899592" y="2697764"/>
            <a:ext cx="4680520" cy="3780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595959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7231196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0" y="1203598"/>
            <a:ext cx="4103688" cy="702078"/>
          </a:xfrm>
          <a:prstGeom prst="rect">
            <a:avLst/>
          </a:prstGeom>
        </p:spPr>
        <p:txBody>
          <a:bodyPr/>
          <a:lstStyle>
            <a:lvl1pPr algn="l">
              <a:defRPr sz="2400" b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5976" cy="5143500"/>
          </a:xfrm>
          <a:prstGeom prst="rect">
            <a:avLst/>
          </a:prstGeom>
        </p:spPr>
        <p:txBody>
          <a:bodyPr/>
          <a:lstStyle/>
          <a:p>
            <a:pPr lvl="0"/>
            <a:endParaRPr lang="nb-NO" noProof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11"/>
          </p:nvPr>
        </p:nvSpPr>
        <p:spPr>
          <a:xfrm>
            <a:off x="4572000" y="1905676"/>
            <a:ext cx="4103688" cy="29703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1pPr>
            <a:lvl2pPr marL="457200" indent="0">
              <a:buFont typeface="Arial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2pPr>
            <a:lvl3pPr marL="914400" indent="0">
              <a:buFont typeface="Arial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3pPr>
            <a:lvl4pPr marL="1371600" indent="0">
              <a:buFont typeface="Arial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4pPr>
            <a:lvl5pPr marL="1828800" indent="0">
              <a:buFont typeface="Arial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724128" y="3291830"/>
            <a:ext cx="2962672" cy="936104"/>
          </a:xfrm>
          <a:prstGeom prst="rect">
            <a:avLst/>
          </a:prstGeom>
        </p:spPr>
        <p:txBody>
          <a:bodyPr anchor="b"/>
          <a:lstStyle>
            <a:lvl1pPr algn="l">
              <a:defRPr sz="2400" b="0">
                <a:solidFill>
                  <a:srgbClr val="595959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508104" cy="5143500"/>
          </a:xfrm>
          <a:prstGeom prst="rect">
            <a:avLst/>
          </a:prstGeom>
        </p:spPr>
        <p:txBody>
          <a:bodyPr/>
          <a:lstStyle/>
          <a:p>
            <a:pPr lvl="0"/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12111513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3651870"/>
          </a:xfrm>
          <a:prstGeom prst="rect">
            <a:avLst/>
          </a:prstGeom>
        </p:spPr>
        <p:txBody>
          <a:bodyPr/>
          <a:lstStyle/>
          <a:p>
            <a:pPr lvl="0"/>
            <a:endParaRPr lang="nb-NO" noProof="0"/>
          </a:p>
        </p:txBody>
      </p:sp>
      <p:sp>
        <p:nvSpPr>
          <p:cNvPr id="3" name="Tittel 1"/>
          <p:cNvSpPr>
            <a:spLocks noGrp="1"/>
          </p:cNvSpPr>
          <p:nvPr>
            <p:ph type="title"/>
          </p:nvPr>
        </p:nvSpPr>
        <p:spPr>
          <a:xfrm>
            <a:off x="906433" y="3867894"/>
            <a:ext cx="6257956" cy="936104"/>
          </a:xfrm>
          <a:prstGeom prst="rect">
            <a:avLst/>
          </a:prstGeom>
        </p:spPr>
        <p:txBody>
          <a:bodyPr anchor="t"/>
          <a:lstStyle>
            <a:lvl1pPr algn="l">
              <a:defRPr sz="2400" b="0">
                <a:solidFill>
                  <a:srgbClr val="595959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7984257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8237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ysbilde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innhold 13"/>
          <p:cNvSpPr>
            <a:spLocks noGrp="1"/>
          </p:cNvSpPr>
          <p:nvPr>
            <p:ph sz="quarter" idx="10"/>
          </p:nvPr>
        </p:nvSpPr>
        <p:spPr>
          <a:xfrm>
            <a:off x="900113" y="1951966"/>
            <a:ext cx="6552207" cy="26360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1pPr>
            <a:lvl2pPr marL="457200" indent="0" algn="l">
              <a:buFont typeface="Arial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2pPr>
            <a:lvl3pPr marL="91440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3pPr>
            <a:lvl4pPr marL="1371600" indent="0" algn="l">
              <a:buFont typeface="Arial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4pPr>
            <a:lvl5pPr marL="1828800" indent="0" algn="l">
              <a:buFont typeface="Arial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5pPr>
          </a:lstStyle>
          <a:p>
            <a:pPr lvl="0"/>
            <a:r>
              <a:rPr lang="nb-NO" dirty="0"/>
              <a:t>Klikk for å redigere tekststiler </a:t>
            </a:r>
            <a:r>
              <a:rPr lang="nb-NO"/>
              <a:t>i malen</a:t>
            </a:r>
          </a:p>
        </p:txBody>
      </p:sp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900112" y="1195882"/>
            <a:ext cx="6264275" cy="64807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2"/>
          </p:nvPr>
        </p:nvSpPr>
        <p:spPr>
          <a:xfrm>
            <a:off x="2339752" y="4767263"/>
            <a:ext cx="4968552" cy="209615"/>
          </a:xfrm>
        </p:spPr>
        <p:txBody>
          <a:bodyPr/>
          <a:lstStyle/>
          <a:p>
            <a:pPr>
              <a:defRPr/>
            </a:pPr>
            <a:r>
              <a:rPr lang="nb-NO" dirty="0"/>
              <a:t>The Norwegian Olympic and </a:t>
            </a:r>
            <a:r>
              <a:rPr lang="nb-NO" dirty="0" err="1"/>
              <a:t>Paralympic</a:t>
            </a:r>
            <a:r>
              <a:rPr lang="nb-NO" dirty="0"/>
              <a:t> Committee and </a:t>
            </a:r>
            <a:r>
              <a:rPr lang="nb-NO" dirty="0" err="1"/>
              <a:t>Confederation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Sports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3FFF0B7-9FEE-4402-AA95-16F759CEF61D}" type="slidenum">
              <a:rPr lang="nb-NO" altLang="nb-NO" smtClean="0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60069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ysbilde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innhold 13"/>
          <p:cNvSpPr>
            <a:spLocks noGrp="1"/>
          </p:cNvSpPr>
          <p:nvPr>
            <p:ph sz="quarter" idx="10"/>
          </p:nvPr>
        </p:nvSpPr>
        <p:spPr>
          <a:xfrm>
            <a:off x="900113" y="1951966"/>
            <a:ext cx="6552207" cy="2636008"/>
          </a:xfrm>
          <a:prstGeom prst="rect">
            <a:avLst/>
          </a:prstGeom>
        </p:spPr>
        <p:txBody>
          <a:bodyPr/>
          <a:lstStyle>
            <a:lvl1pPr marL="269875" indent="-269875"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1pPr>
            <a:lvl2pPr marL="715963" indent="-258763">
              <a:buFont typeface="Arial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2pPr>
            <a:lvl3pPr marL="1168400" indent="-254000"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3pPr>
            <a:lvl4pPr marL="1614488" indent="-242888">
              <a:buFont typeface="Arial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4pPr>
            <a:lvl5pPr marL="2058988" indent="-230188">
              <a:buFont typeface="Arial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900112" y="1195882"/>
            <a:ext cx="6264275" cy="64807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The Norwegian Olympic and Paralympic Committee and Confederation of Sports</a:t>
            </a:r>
            <a:endParaRPr lang="nb-NO" dirty="0"/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3FFF0B7-9FEE-4402-AA95-16F759CEF61D}" type="slidenum">
              <a:rPr lang="nb-NO" altLang="nb-NO" smtClean="0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629848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innhold 13"/>
          <p:cNvSpPr>
            <a:spLocks noGrp="1"/>
          </p:cNvSpPr>
          <p:nvPr>
            <p:ph sz="quarter" idx="10"/>
          </p:nvPr>
        </p:nvSpPr>
        <p:spPr>
          <a:xfrm>
            <a:off x="899592" y="1959682"/>
            <a:ext cx="3600400" cy="2628292"/>
          </a:xfrm>
          <a:prstGeom prst="rect">
            <a:avLst/>
          </a:prstGeom>
        </p:spPr>
        <p:txBody>
          <a:bodyPr/>
          <a:lstStyle>
            <a:lvl1pPr marL="269875" indent="-269875">
              <a:defRPr sz="2000">
                <a:solidFill>
                  <a:srgbClr val="595959"/>
                </a:solidFill>
                <a:latin typeface="Georgia" pitchFamily="18" charset="0"/>
              </a:defRPr>
            </a:lvl1pPr>
            <a:lvl2pPr marL="628650" indent="-171450"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Georgia" pitchFamily="18" charset="0"/>
              </a:defRPr>
            </a:lvl2pPr>
            <a:lvl3pPr marL="1168400" indent="-254000">
              <a:defRPr sz="2000">
                <a:solidFill>
                  <a:srgbClr val="595959"/>
                </a:solidFill>
                <a:latin typeface="Georgia" pitchFamily="18" charset="0"/>
              </a:defRPr>
            </a:lvl3pPr>
            <a:lvl4pPr marL="1614488" indent="-242888">
              <a:buFont typeface="Arial" pitchFamily="34" charset="0"/>
              <a:buChar char="•"/>
              <a:defRPr>
                <a:solidFill>
                  <a:srgbClr val="595959"/>
                </a:solidFill>
                <a:latin typeface="Georgia" pitchFamily="18" charset="0"/>
              </a:defRPr>
            </a:lvl4pPr>
            <a:lvl5pPr marL="2058988" indent="-230188">
              <a:buFont typeface="Arial" pitchFamily="34" charset="0"/>
              <a:buChar char="•"/>
              <a:defRPr>
                <a:solidFill>
                  <a:srgbClr val="595959"/>
                </a:solidFill>
                <a:latin typeface="Georgia" pitchFamily="18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7" name="Plassholder for innhold 13"/>
          <p:cNvSpPr>
            <a:spLocks noGrp="1"/>
          </p:cNvSpPr>
          <p:nvPr>
            <p:ph sz="quarter" idx="11"/>
          </p:nvPr>
        </p:nvSpPr>
        <p:spPr>
          <a:xfrm>
            <a:off x="4644008" y="1959682"/>
            <a:ext cx="3600400" cy="2628292"/>
          </a:xfrm>
          <a:prstGeom prst="rect">
            <a:avLst/>
          </a:prstGeom>
        </p:spPr>
        <p:txBody>
          <a:bodyPr/>
          <a:lstStyle>
            <a:lvl1pPr marL="269875" indent="-269875"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1pPr>
            <a:lvl2pPr marL="628650" indent="-171450">
              <a:buFont typeface="Arial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2pPr>
            <a:lvl3pPr marL="1168400" indent="-254000"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3pPr>
            <a:lvl4pPr marL="1614488" indent="-242888">
              <a:buFont typeface="Arial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4pPr>
            <a:lvl5pPr marL="2058988" indent="-230188">
              <a:buFont typeface="Arial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899592" y="1203598"/>
            <a:ext cx="6264796" cy="70207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3"/>
          </p:nvPr>
        </p:nvSpPr>
        <p:spPr>
          <a:xfrm>
            <a:off x="2339752" y="4767263"/>
            <a:ext cx="4968552" cy="209615"/>
          </a:xfrm>
        </p:spPr>
        <p:txBody>
          <a:bodyPr/>
          <a:lstStyle/>
          <a:p>
            <a:pPr>
              <a:defRPr/>
            </a:pPr>
            <a:r>
              <a:rPr lang="nb-NO" dirty="0"/>
              <a:t>The Norwegian Olympic and </a:t>
            </a:r>
            <a:r>
              <a:rPr lang="nb-NO" dirty="0" err="1"/>
              <a:t>Paralympic</a:t>
            </a:r>
            <a:r>
              <a:rPr lang="nb-NO" dirty="0"/>
              <a:t> Committee and </a:t>
            </a:r>
            <a:r>
              <a:rPr lang="nb-NO" dirty="0" err="1"/>
              <a:t>Confederation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Sports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3FFF0B7-9FEE-4402-AA95-16F759CEF61D}" type="slidenum">
              <a:rPr lang="nb-NO" altLang="nb-NO" smtClean="0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7897654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65" userDrawn="1">
          <p15:clr>
            <a:srgbClr val="FBAE40"/>
          </p15:clr>
        </p15:guide>
        <p15:guide id="2" pos="567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2339752" y="4767263"/>
            <a:ext cx="4968552" cy="209615"/>
          </a:xfrm>
        </p:spPr>
        <p:txBody>
          <a:bodyPr/>
          <a:lstStyle/>
          <a:p>
            <a:pPr>
              <a:defRPr/>
            </a:pPr>
            <a:r>
              <a:rPr lang="nb-NO" dirty="0"/>
              <a:t>The Norwegian Olympic and </a:t>
            </a:r>
            <a:r>
              <a:rPr lang="nb-NO" dirty="0" err="1"/>
              <a:t>Paralympic</a:t>
            </a:r>
            <a:r>
              <a:rPr lang="nb-NO" dirty="0"/>
              <a:t> Committee and </a:t>
            </a:r>
            <a:r>
              <a:rPr lang="nb-NO" dirty="0" err="1"/>
              <a:t>Confederation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Sports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FF0B7-9FEE-4402-AA95-16F759CEF61D}" type="slidenum">
              <a:rPr lang="nb-NO" altLang="nb-NO" smtClean="0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759435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ysbilde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innhold 13"/>
          <p:cNvSpPr>
            <a:spLocks noGrp="1"/>
          </p:cNvSpPr>
          <p:nvPr>
            <p:ph sz="quarter" idx="10"/>
          </p:nvPr>
        </p:nvSpPr>
        <p:spPr>
          <a:xfrm>
            <a:off x="900113" y="1951966"/>
            <a:ext cx="6552207" cy="26360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1pPr>
            <a:lvl2pPr marL="457200" indent="0" algn="l">
              <a:buFont typeface="Arial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2pPr>
            <a:lvl3pPr marL="91440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3pPr>
            <a:lvl4pPr marL="1371600" indent="0" algn="l">
              <a:buFont typeface="Arial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4pPr>
            <a:lvl5pPr marL="1828800" indent="0" algn="l">
              <a:buFont typeface="Arial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5pPr>
          </a:lstStyle>
          <a:p>
            <a:pPr lvl="0"/>
            <a:r>
              <a:rPr lang="nb-NO" dirty="0"/>
              <a:t>Klikk for å redigere tekststiler </a:t>
            </a:r>
            <a:r>
              <a:rPr lang="nb-NO"/>
              <a:t>i malen</a:t>
            </a:r>
          </a:p>
        </p:txBody>
      </p:sp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900112" y="1195882"/>
            <a:ext cx="6264275" cy="64807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ysbilde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innhold 13"/>
          <p:cNvSpPr>
            <a:spLocks noGrp="1"/>
          </p:cNvSpPr>
          <p:nvPr>
            <p:ph sz="quarter" idx="10"/>
          </p:nvPr>
        </p:nvSpPr>
        <p:spPr>
          <a:xfrm>
            <a:off x="900113" y="1951966"/>
            <a:ext cx="6552207" cy="2636008"/>
          </a:xfrm>
          <a:prstGeom prst="rect">
            <a:avLst/>
          </a:prstGeom>
        </p:spPr>
        <p:txBody>
          <a:bodyPr/>
          <a:lstStyle>
            <a:lvl1pPr marL="269875" indent="-269875"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1pPr>
            <a:lvl2pPr marL="715963" indent="-258763">
              <a:buFont typeface="Arial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2pPr>
            <a:lvl3pPr marL="1168400" indent="-254000"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3pPr>
            <a:lvl4pPr marL="1614488" indent="-242888">
              <a:buFont typeface="Arial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4pPr>
            <a:lvl5pPr marL="2058988" indent="-230188">
              <a:buFont typeface="Arial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900112" y="1195882"/>
            <a:ext cx="6264275" cy="64807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innhold 13"/>
          <p:cNvSpPr>
            <a:spLocks noGrp="1"/>
          </p:cNvSpPr>
          <p:nvPr>
            <p:ph sz="quarter" idx="10"/>
          </p:nvPr>
        </p:nvSpPr>
        <p:spPr>
          <a:xfrm>
            <a:off x="899592" y="1959682"/>
            <a:ext cx="3600400" cy="2628292"/>
          </a:xfrm>
          <a:prstGeom prst="rect">
            <a:avLst/>
          </a:prstGeom>
        </p:spPr>
        <p:txBody>
          <a:bodyPr/>
          <a:lstStyle>
            <a:lvl1pPr marL="269875" indent="-269875">
              <a:defRPr sz="2000">
                <a:solidFill>
                  <a:srgbClr val="595959"/>
                </a:solidFill>
                <a:latin typeface="Georgia" pitchFamily="18" charset="0"/>
              </a:defRPr>
            </a:lvl1pPr>
            <a:lvl2pPr marL="628650" indent="-171450"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Georgia" pitchFamily="18" charset="0"/>
              </a:defRPr>
            </a:lvl2pPr>
            <a:lvl3pPr marL="1168400" indent="-254000">
              <a:defRPr sz="2000">
                <a:solidFill>
                  <a:srgbClr val="595959"/>
                </a:solidFill>
                <a:latin typeface="Georgia" pitchFamily="18" charset="0"/>
              </a:defRPr>
            </a:lvl3pPr>
            <a:lvl4pPr marL="1614488" indent="-242888">
              <a:buFont typeface="Arial" pitchFamily="34" charset="0"/>
              <a:buChar char="•"/>
              <a:defRPr>
                <a:solidFill>
                  <a:srgbClr val="595959"/>
                </a:solidFill>
                <a:latin typeface="Georgia" pitchFamily="18" charset="0"/>
              </a:defRPr>
            </a:lvl4pPr>
            <a:lvl5pPr marL="2058988" indent="-230188">
              <a:buFont typeface="Arial" pitchFamily="34" charset="0"/>
              <a:buChar char="•"/>
              <a:defRPr>
                <a:solidFill>
                  <a:srgbClr val="595959"/>
                </a:solidFill>
                <a:latin typeface="Georgia" pitchFamily="18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7" name="Plassholder for innhold 13"/>
          <p:cNvSpPr>
            <a:spLocks noGrp="1"/>
          </p:cNvSpPr>
          <p:nvPr>
            <p:ph sz="quarter" idx="11"/>
          </p:nvPr>
        </p:nvSpPr>
        <p:spPr>
          <a:xfrm>
            <a:off x="4644008" y="1959682"/>
            <a:ext cx="3600400" cy="2628292"/>
          </a:xfrm>
          <a:prstGeom prst="rect">
            <a:avLst/>
          </a:prstGeom>
        </p:spPr>
        <p:txBody>
          <a:bodyPr/>
          <a:lstStyle>
            <a:lvl1pPr marL="269875" indent="-269875"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1pPr>
            <a:lvl2pPr marL="628650" indent="-171450">
              <a:buFont typeface="Arial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2pPr>
            <a:lvl3pPr marL="1168400" indent="-254000"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3pPr>
            <a:lvl4pPr marL="1614488" indent="-242888">
              <a:buFont typeface="Arial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4pPr>
            <a:lvl5pPr marL="2058988" indent="-230188">
              <a:buFont typeface="Arial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899592" y="1203598"/>
            <a:ext cx="6264796" cy="70207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pos="5465">
          <p15:clr>
            <a:srgbClr val="FBAE40"/>
          </p15:clr>
        </p15:guide>
        <p15:guide id="2" pos="567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.emf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1188000"/>
            <a:ext cx="1440000" cy="75549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99592" y="4767263"/>
            <a:ext cx="1440160" cy="20961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595959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339752" y="4767263"/>
            <a:ext cx="4968552" cy="209615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rgbClr val="595959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>
              <a:defRPr/>
            </a:pPr>
            <a:r>
              <a:rPr lang="nb-NO" dirty="0"/>
              <a:t>The Norwegian Olympic and </a:t>
            </a:r>
            <a:r>
              <a:rPr lang="nb-NO" dirty="0" err="1"/>
              <a:t>Paralympic</a:t>
            </a:r>
            <a:r>
              <a:rPr lang="nb-NO" dirty="0"/>
              <a:t> Committee and </a:t>
            </a:r>
            <a:r>
              <a:rPr lang="nb-NO" dirty="0" err="1"/>
              <a:t>Confederation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Sports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308304" y="4767263"/>
            <a:ext cx="1378496" cy="20961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595959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fld id="{93FFF0B7-9FEE-4402-AA95-16F759CEF61D}" type="slidenum">
              <a:rPr lang="nb-NO" altLang="nb-NO" smtClean="0"/>
              <a:pPr/>
              <a:t>‹#›</a:t>
            </a:fld>
            <a:endParaRPr lang="nb-NO" altLang="nb-NO"/>
          </a:p>
        </p:txBody>
      </p:sp>
      <p:cxnSp>
        <p:nvCxnSpPr>
          <p:cNvPr id="7" name="Rett linje 6"/>
          <p:cNvCxnSpPr/>
          <p:nvPr userDrawn="1"/>
        </p:nvCxnSpPr>
        <p:spPr>
          <a:xfrm>
            <a:off x="0" y="4767263"/>
            <a:ext cx="9143488" cy="0"/>
          </a:xfrm>
          <a:prstGeom prst="line">
            <a:avLst/>
          </a:prstGeom>
          <a:ln w="12700">
            <a:solidFill>
              <a:srgbClr val="59595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tt linje 7"/>
          <p:cNvCxnSpPr/>
          <p:nvPr userDrawn="1"/>
        </p:nvCxnSpPr>
        <p:spPr>
          <a:xfrm>
            <a:off x="0" y="4976878"/>
            <a:ext cx="9143488" cy="0"/>
          </a:xfrm>
          <a:prstGeom prst="line">
            <a:avLst/>
          </a:prstGeom>
          <a:ln w="12700">
            <a:solidFill>
              <a:srgbClr val="59595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de 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000" y="432000"/>
            <a:ext cx="1260000" cy="6610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13" r:id="rId2"/>
    <p:sldLayoutId id="2147483912" r:id="rId3"/>
    <p:sldLayoutId id="2147483910" r:id="rId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758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465" userDrawn="1">
          <p15:clr>
            <a:srgbClr val="F26B43"/>
          </p15:clr>
        </p15:guide>
        <p15:guide id="4" pos="567" userDrawn="1">
          <p15:clr>
            <a:srgbClr val="F26B43"/>
          </p15:clr>
        </p15:guide>
        <p15:guide id="5" pos="4513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000" y="432000"/>
            <a:ext cx="1260000" cy="66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240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758">
          <p15:clr>
            <a:srgbClr val="F26B43"/>
          </p15:clr>
        </p15:guide>
        <p15:guide id="2" pos="2880">
          <p15:clr>
            <a:srgbClr val="F26B43"/>
          </p15:clr>
        </p15:guide>
        <p15:guide id="3" pos="5465">
          <p15:clr>
            <a:srgbClr val="F26B43"/>
          </p15:clr>
        </p15:guide>
        <p15:guide id="4" pos="567">
          <p15:clr>
            <a:srgbClr val="F26B43"/>
          </p15:clr>
        </p15:guide>
        <p15:guide id="5" pos="4513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99592" y="4767263"/>
            <a:ext cx="1440160" cy="20961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595959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339752" y="4767263"/>
            <a:ext cx="4213448" cy="209615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rgbClr val="595959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>
              <a:defRPr/>
            </a:pPr>
            <a:r>
              <a:rPr lang="nb-NO"/>
              <a:t>The Norwegian Olympic and </a:t>
            </a:r>
            <a:r>
              <a:rPr lang="nb-NO" dirty="0" err="1"/>
              <a:t>Paralympic</a:t>
            </a:r>
            <a:r>
              <a:rPr lang="nb-NO" dirty="0"/>
              <a:t> Committee and </a:t>
            </a:r>
            <a:r>
              <a:rPr lang="nb-NO" dirty="0" err="1"/>
              <a:t>Confederation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Sports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0961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595959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fld id="{93FFF0B7-9FEE-4402-AA95-16F759CEF61D}" type="slidenum">
              <a:rPr lang="nb-NO" altLang="nb-NO" smtClean="0"/>
              <a:pPr/>
              <a:t>‹#›</a:t>
            </a:fld>
            <a:endParaRPr lang="nb-NO" altLang="nb-NO"/>
          </a:p>
        </p:txBody>
      </p:sp>
      <p:cxnSp>
        <p:nvCxnSpPr>
          <p:cNvPr id="7" name="Rett linje 6"/>
          <p:cNvCxnSpPr/>
          <p:nvPr userDrawn="1"/>
        </p:nvCxnSpPr>
        <p:spPr>
          <a:xfrm>
            <a:off x="0" y="4767263"/>
            <a:ext cx="9143488" cy="0"/>
          </a:xfrm>
          <a:prstGeom prst="line">
            <a:avLst/>
          </a:prstGeom>
          <a:ln w="12700">
            <a:solidFill>
              <a:srgbClr val="59595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tt linje 7"/>
          <p:cNvCxnSpPr/>
          <p:nvPr userDrawn="1"/>
        </p:nvCxnSpPr>
        <p:spPr>
          <a:xfrm>
            <a:off x="0" y="4976878"/>
            <a:ext cx="9143488" cy="0"/>
          </a:xfrm>
          <a:prstGeom prst="line">
            <a:avLst/>
          </a:prstGeom>
          <a:ln w="12700">
            <a:solidFill>
              <a:srgbClr val="59595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000" y="432000"/>
            <a:ext cx="1260000" cy="66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098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23" r:id="rId2"/>
    <p:sldLayoutId id="2147483917" r:id="rId3"/>
    <p:sldLayoutId id="2147483924" r:id="rId4"/>
    <p:sldLayoutId id="2147483919" r:id="rId5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758">
          <p15:clr>
            <a:srgbClr val="F26B43"/>
          </p15:clr>
        </p15:guide>
        <p15:guide id="2" pos="2880">
          <p15:clr>
            <a:srgbClr val="F26B43"/>
          </p15:clr>
        </p15:guide>
        <p15:guide id="3" pos="5465">
          <p15:clr>
            <a:srgbClr val="F26B43"/>
          </p15:clr>
        </p15:guide>
        <p15:guide id="4" pos="567">
          <p15:clr>
            <a:srgbClr val="F26B43"/>
          </p15:clr>
        </p15:guide>
        <p15:guide id="5" pos="4513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000" y="432000"/>
            <a:ext cx="1260000" cy="66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118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758">
          <p15:clr>
            <a:srgbClr val="F26B43"/>
          </p15:clr>
        </p15:guide>
        <p15:guide id="2" pos="2880">
          <p15:clr>
            <a:srgbClr val="F26B43"/>
          </p15:clr>
        </p15:guide>
        <p15:guide id="3" pos="5465">
          <p15:clr>
            <a:srgbClr val="F26B43"/>
          </p15:clr>
        </p15:guide>
        <p15:guide id="4" pos="567">
          <p15:clr>
            <a:srgbClr val="F26B43"/>
          </p15:clr>
        </p15:guide>
        <p15:guide id="5" pos="4513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000" y="432000"/>
            <a:ext cx="1260000" cy="66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041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758">
          <p15:clr>
            <a:srgbClr val="F26B43"/>
          </p15:clr>
        </p15:guide>
        <p15:guide id="2" pos="2880">
          <p15:clr>
            <a:srgbClr val="F26B43"/>
          </p15:clr>
        </p15:guide>
        <p15:guide id="3" pos="5465">
          <p15:clr>
            <a:srgbClr val="F26B43"/>
          </p15:clr>
        </p15:guide>
        <p15:guide id="4" pos="567">
          <p15:clr>
            <a:srgbClr val="F26B43"/>
          </p15:clr>
        </p15:guide>
        <p15:guide id="5" pos="451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ett linje 4"/>
          <p:cNvCxnSpPr/>
          <p:nvPr/>
        </p:nvCxnSpPr>
        <p:spPr>
          <a:xfrm>
            <a:off x="900113" y="2446387"/>
            <a:ext cx="4680000" cy="0"/>
          </a:xfrm>
          <a:prstGeom prst="line">
            <a:avLst/>
          </a:prstGeom>
          <a:ln w="12700">
            <a:solidFill>
              <a:srgbClr val="57585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tt linje 6"/>
          <p:cNvCxnSpPr/>
          <p:nvPr/>
        </p:nvCxnSpPr>
        <p:spPr>
          <a:xfrm>
            <a:off x="900113" y="3291830"/>
            <a:ext cx="4680000" cy="0"/>
          </a:xfrm>
          <a:prstGeom prst="line">
            <a:avLst/>
          </a:prstGeom>
          <a:ln w="12700">
            <a:solidFill>
              <a:srgbClr val="57585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lassholder for tekst 1"/>
          <p:cNvSpPr>
            <a:spLocks noGrp="1"/>
          </p:cNvSpPr>
          <p:nvPr>
            <p:ph type="body" sz="quarter" idx="12"/>
          </p:nvPr>
        </p:nvSpPr>
        <p:spPr>
          <a:xfrm>
            <a:off x="899592" y="2445736"/>
            <a:ext cx="4824536" cy="378042"/>
          </a:xfrm>
        </p:spPr>
        <p:txBody>
          <a:bodyPr/>
          <a:lstStyle/>
          <a:p>
            <a:r>
              <a:rPr lang="nb-NO" dirty="0"/>
              <a:t>Internasjonal orientering</a:t>
            </a:r>
          </a:p>
        </p:txBody>
      </p:sp>
      <p:sp>
        <p:nvSpPr>
          <p:cNvPr id="14" name="Plassholder for tekst 1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/>
              <a:t>25.05.2018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xmlns="" id="{5CA5B953-F9EB-4812-95B8-E390610567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9592" y="2859782"/>
            <a:ext cx="5904656" cy="378042"/>
          </a:xfrm>
        </p:spPr>
        <p:txBody>
          <a:bodyPr/>
          <a:lstStyle/>
          <a:p>
            <a:r>
              <a:rPr lang="nb-NO" dirty="0"/>
              <a:t>Kristin Kloster Aasen og Magnus Sverdrup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xmlns="" id="{4C4933AC-8346-40A3-BCA5-99B6149C058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00113" y="1951966"/>
            <a:ext cx="8064375" cy="2636008"/>
          </a:xfrm>
        </p:spPr>
        <p:txBody>
          <a:bodyPr/>
          <a:lstStyle/>
          <a:p>
            <a:r>
              <a:rPr lang="nb-NO" sz="1800" dirty="0"/>
              <a:t>2017: Terje Jentoft Roel til Den europeiske paralympiske komité</a:t>
            </a:r>
          </a:p>
          <a:p>
            <a:r>
              <a:rPr lang="nb-NO" sz="1800" dirty="0"/>
              <a:t>2017: Kristin Kloster Aasen til Den internasjonale olympiske komité (IOC)</a:t>
            </a:r>
          </a:p>
          <a:p>
            <a:r>
              <a:rPr lang="nb-NO" sz="1800" dirty="0"/>
              <a:t>2017: Eldar Rønning til Den europeiske olympiske komités utøverkomité</a:t>
            </a:r>
          </a:p>
          <a:p>
            <a:r>
              <a:rPr lang="nb-NO" sz="1800" dirty="0"/>
              <a:t>2018: Astrid </a:t>
            </a:r>
            <a:r>
              <a:rPr lang="nb-NO" sz="1800" dirty="0" err="1"/>
              <a:t>Uhrenholdt</a:t>
            </a:r>
            <a:r>
              <a:rPr lang="nb-NO" sz="1800" dirty="0"/>
              <a:t> Jacobsen til IOCs utøverkomité</a:t>
            </a:r>
          </a:p>
          <a:p>
            <a:r>
              <a:rPr lang="nb-NO" sz="1800" dirty="0"/>
              <a:t>2018: Birgit Røkkum Skarstein til Den internasjonale paralympiske komités utøverkomité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xmlns="" id="{0C5C4F27-06B6-419C-B564-469783BD46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7249" y="1059582"/>
            <a:ext cx="7787208" cy="648072"/>
          </a:xfrm>
        </p:spPr>
        <p:txBody>
          <a:bodyPr/>
          <a:lstStyle/>
          <a:p>
            <a:r>
              <a:rPr lang="nb-NO" b="1" dirty="0"/>
              <a:t>Kandidater støttet av Idrettsstyret til internasjonale verv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6D4CD598-B8E0-4A89-8782-6E85CB34CA1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7268CEF5-75B1-4B65-B4F5-199BDAA486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The Norwegian Olympic and Paralympic Committee and Confederation of Sports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AB62495D-E37E-4B85-B1E1-24F84CA849E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3FFF0B7-9FEE-4402-AA95-16F759CEF61D}" type="slidenum">
              <a:rPr lang="nb-NO" altLang="nb-NO" smtClean="0"/>
              <a:pPr/>
              <a:t>10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259960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xmlns="" id="{27576AEE-DFF4-4F5B-9EBE-679BE9A54F3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55576" y="1559702"/>
            <a:ext cx="6624215" cy="3312368"/>
          </a:xfrm>
        </p:spPr>
        <p:txBody>
          <a:bodyPr/>
          <a:lstStyle/>
          <a:p>
            <a:pPr marL="0" indent="0">
              <a:buNone/>
            </a:pPr>
            <a:r>
              <a:rPr lang="nb-NO" sz="1400" dirty="0"/>
              <a:t>Kommisjonsmedlemmer:</a:t>
            </a:r>
          </a:p>
          <a:p>
            <a:r>
              <a:rPr lang="nb-NO" sz="1400" dirty="0"/>
              <a:t>Terje Jentoft Roel medlem i </a:t>
            </a:r>
            <a:r>
              <a:rPr lang="nb-NO" sz="1400" dirty="0" err="1"/>
              <a:t>Paralympic</a:t>
            </a:r>
            <a:r>
              <a:rPr lang="nb-NO" sz="1400" dirty="0"/>
              <a:t> Games Committee</a:t>
            </a:r>
          </a:p>
          <a:p>
            <a:r>
              <a:rPr lang="nb-NO" sz="1400" dirty="0"/>
              <a:t>Birgit Røkkum Skarstein medlem i </a:t>
            </a:r>
            <a:r>
              <a:rPr lang="nb-NO" sz="1400" dirty="0" err="1"/>
              <a:t>Athletes</a:t>
            </a:r>
            <a:r>
              <a:rPr lang="nb-NO" sz="1400" dirty="0"/>
              <a:t>’ Council</a:t>
            </a:r>
          </a:p>
          <a:p>
            <a:r>
              <a:rPr lang="nb-NO" sz="1400" dirty="0"/>
              <a:t>Per Rune Eknes i Technical Committee for </a:t>
            </a:r>
            <a:r>
              <a:rPr lang="nb-NO" sz="1400" dirty="0" err="1"/>
              <a:t>Swimming</a:t>
            </a:r>
            <a:endParaRPr lang="nb-NO" sz="1400" dirty="0"/>
          </a:p>
          <a:p>
            <a:r>
              <a:rPr lang="nb-NO" sz="1400" dirty="0"/>
              <a:t>Kent </a:t>
            </a:r>
            <a:r>
              <a:rPr lang="nb-NO" sz="1400" dirty="0" err="1"/>
              <a:t>Nyholt</a:t>
            </a:r>
            <a:r>
              <a:rPr lang="nb-NO" sz="1400" dirty="0"/>
              <a:t> i Technical Committee for Para </a:t>
            </a:r>
            <a:r>
              <a:rPr lang="nb-NO" sz="1400" dirty="0" err="1"/>
              <a:t>Ice</a:t>
            </a:r>
            <a:r>
              <a:rPr lang="nb-NO" sz="1400" dirty="0"/>
              <a:t> Hockey</a:t>
            </a:r>
          </a:p>
          <a:p>
            <a:r>
              <a:rPr lang="nb-NO" sz="1400" dirty="0"/>
              <a:t>Grethe Andersen i Technical Committee for Para Dance Sport</a:t>
            </a:r>
          </a:p>
          <a:p>
            <a:r>
              <a:rPr lang="nb-NO" sz="1400" dirty="0"/>
              <a:t>Tor Undheim i Technical Committee for Nordic </a:t>
            </a:r>
            <a:r>
              <a:rPr lang="nb-NO" sz="1400" dirty="0" err="1"/>
              <a:t>Skiing</a:t>
            </a:r>
            <a:endParaRPr lang="nb-NO" sz="1400" dirty="0"/>
          </a:p>
          <a:p>
            <a:endParaRPr lang="nb-NO" sz="1400" dirty="0"/>
          </a:p>
          <a:p>
            <a:pPr marL="0" indent="0">
              <a:buNone/>
            </a:pPr>
            <a:r>
              <a:rPr lang="nb-NO" sz="1400" dirty="0"/>
              <a:t>Nominasjoner i prosess:</a:t>
            </a:r>
          </a:p>
          <a:p>
            <a:r>
              <a:rPr lang="nb-NO" sz="1400" dirty="0"/>
              <a:t>Marcela Montserrat Fonseca Bustos – </a:t>
            </a:r>
            <a:r>
              <a:rPr lang="nb-NO" sz="1400" dirty="0" err="1"/>
              <a:t>Education</a:t>
            </a:r>
            <a:r>
              <a:rPr lang="nb-NO" sz="1400" dirty="0"/>
              <a:t> Commission</a:t>
            </a:r>
          </a:p>
          <a:p>
            <a:r>
              <a:rPr lang="nb-NO" sz="1400" dirty="0"/>
              <a:t>Erlend Kirkesæther – Anti-Doping Commission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xmlns="" id="{0F99A94F-43F5-4B2B-BE83-CFFE55A7E2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307" y="627534"/>
            <a:ext cx="7056784" cy="648072"/>
          </a:xfrm>
        </p:spPr>
        <p:txBody>
          <a:bodyPr/>
          <a:lstStyle/>
          <a:p>
            <a:r>
              <a:rPr lang="nb-NO" b="1" dirty="0"/>
              <a:t>Den internasjonale </a:t>
            </a:r>
            <a:r>
              <a:rPr lang="nb-NO" b="1" dirty="0" smtClean="0"/>
              <a:t/>
            </a:r>
            <a:br>
              <a:rPr lang="nb-NO" b="1" dirty="0" smtClean="0"/>
            </a:br>
            <a:r>
              <a:rPr lang="nb-NO" b="1" dirty="0" smtClean="0"/>
              <a:t>paralympiske </a:t>
            </a:r>
            <a:r>
              <a:rPr lang="nb-NO" b="1" dirty="0"/>
              <a:t>komité (IPC)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A45C6335-764C-4DF5-8F69-D9DE13DC5BC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4AAF1F9F-D389-43AD-AFDB-D77FECCBD67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nb-NO" dirty="0"/>
              <a:t>The Norwegian Olympic and </a:t>
            </a:r>
            <a:r>
              <a:rPr lang="nb-NO" dirty="0" err="1"/>
              <a:t>Paralympic</a:t>
            </a:r>
            <a:r>
              <a:rPr lang="nb-NO" dirty="0"/>
              <a:t> Committee and </a:t>
            </a:r>
            <a:r>
              <a:rPr lang="nb-NO" dirty="0" err="1"/>
              <a:t>Confederation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Sports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186D8052-E1B6-4427-BDD2-9FEA075F9D0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3FFF0B7-9FEE-4402-AA95-16F759CEF61D}" type="slidenum">
              <a:rPr lang="nb-NO" altLang="nb-NO" smtClean="0"/>
              <a:pPr/>
              <a:t>11</a:t>
            </a:fld>
            <a:endParaRPr lang="nb-NO" altLang="nb-NO" dirty="0"/>
          </a:p>
        </p:txBody>
      </p:sp>
    </p:spTree>
    <p:extLst>
      <p:ext uri="{BB962C8B-B14F-4D97-AF65-F5344CB8AC3E}">
        <p14:creationId xmlns:p14="http://schemas.microsoft.com/office/powerpoint/2010/main" val="85384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sz="quarter" idx="10"/>
          </p:nvPr>
        </p:nvSpPr>
        <p:spPr>
          <a:xfrm>
            <a:off x="899592" y="1726391"/>
            <a:ext cx="6624215" cy="263600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nb-NO" sz="1200" b="1" dirty="0"/>
              <a:t>Skoleringstilbud for internasjonale representanter i norsk idrett</a:t>
            </a:r>
          </a:p>
          <a:p>
            <a:pPr marL="171450" indent="-171450">
              <a:buFontTx/>
              <a:buChar char="-"/>
              <a:defRPr/>
            </a:pPr>
            <a:r>
              <a:rPr lang="nb-NO" sz="1200" dirty="0"/>
              <a:t>Politisk valgte representanter</a:t>
            </a:r>
          </a:p>
          <a:p>
            <a:pPr marL="171450" indent="-171450">
              <a:buFontTx/>
              <a:buChar char="-"/>
              <a:defRPr/>
            </a:pPr>
            <a:r>
              <a:rPr lang="nb-NO" sz="1200" dirty="0"/>
              <a:t>Teknisk oppnevnte representanter</a:t>
            </a:r>
          </a:p>
          <a:p>
            <a:pPr marL="171450" indent="-171450">
              <a:buFontTx/>
              <a:buChar char="-"/>
              <a:defRPr/>
            </a:pPr>
            <a:r>
              <a:rPr lang="nb-NO" sz="1200" dirty="0"/>
              <a:t>Administrasjon med internasjonalt arbeidsfelt </a:t>
            </a:r>
          </a:p>
          <a:p>
            <a:pPr marL="0" indent="0">
              <a:buNone/>
              <a:defRPr/>
            </a:pPr>
            <a:endParaRPr lang="nb-NO" sz="1200" dirty="0"/>
          </a:p>
          <a:p>
            <a:pPr marL="0" indent="0">
              <a:buNone/>
              <a:defRPr/>
            </a:pPr>
            <a:r>
              <a:rPr lang="nb-NO" sz="1200" b="1" dirty="0"/>
              <a:t>Felles prosjekt med Sverige, Finland, Danmark og Nederland – 5 deltagere hver</a:t>
            </a:r>
          </a:p>
          <a:p>
            <a:pPr>
              <a:buFontTx/>
              <a:buChar char="-"/>
              <a:defRPr/>
            </a:pPr>
            <a:r>
              <a:rPr lang="nb-NO" sz="1200" dirty="0"/>
              <a:t>internasjonal idrettspolitikk og strukturer</a:t>
            </a:r>
          </a:p>
          <a:p>
            <a:pPr>
              <a:buFontTx/>
              <a:buChar char="-"/>
              <a:defRPr/>
            </a:pPr>
            <a:r>
              <a:rPr lang="nb-NO" sz="1200" dirty="0"/>
              <a:t>presentasjonsteknikk</a:t>
            </a:r>
          </a:p>
          <a:p>
            <a:pPr>
              <a:buFontTx/>
              <a:buChar char="-"/>
              <a:defRPr/>
            </a:pPr>
            <a:r>
              <a:rPr lang="nb-NO" sz="1200" dirty="0"/>
              <a:t>retorikk</a:t>
            </a:r>
          </a:p>
          <a:p>
            <a:pPr>
              <a:buFontTx/>
              <a:buChar char="-"/>
              <a:defRPr/>
            </a:pPr>
            <a:r>
              <a:rPr lang="nb-NO" sz="1200" dirty="0"/>
              <a:t>krysskulturell kompetanse</a:t>
            </a:r>
          </a:p>
          <a:p>
            <a:pPr>
              <a:buFontTx/>
              <a:buChar char="-"/>
              <a:defRPr/>
            </a:pPr>
            <a:r>
              <a:rPr lang="nb-NO" sz="1200" dirty="0"/>
              <a:t>lobbyisme</a:t>
            </a:r>
          </a:p>
          <a:p>
            <a:pPr>
              <a:buFontTx/>
              <a:buChar char="-"/>
              <a:defRPr/>
            </a:pPr>
            <a:r>
              <a:rPr lang="nb-NO" sz="1200" dirty="0"/>
              <a:t>språk</a:t>
            </a:r>
          </a:p>
          <a:p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ctrTitle"/>
          </p:nvPr>
        </p:nvSpPr>
        <p:spPr>
          <a:xfrm>
            <a:off x="899592" y="699542"/>
            <a:ext cx="7488832" cy="648072"/>
          </a:xfrm>
        </p:spPr>
        <p:txBody>
          <a:bodyPr/>
          <a:lstStyle/>
          <a:p>
            <a:r>
              <a:rPr lang="nb-NO" b="1" dirty="0"/>
              <a:t>Nordic International </a:t>
            </a:r>
            <a:r>
              <a:rPr lang="nb-NO" b="1" dirty="0" smtClean="0"/>
              <a:t/>
            </a:r>
            <a:br>
              <a:rPr lang="nb-NO" b="1" dirty="0" smtClean="0"/>
            </a:br>
            <a:r>
              <a:rPr lang="nb-NO" b="1" dirty="0" err="1" smtClean="0"/>
              <a:t>Leadership</a:t>
            </a:r>
            <a:r>
              <a:rPr lang="nb-NO" b="1" dirty="0" smtClean="0"/>
              <a:t> </a:t>
            </a:r>
            <a:r>
              <a:rPr lang="nb-NO" b="1" dirty="0" err="1"/>
              <a:t>Education</a:t>
            </a:r>
            <a:r>
              <a:rPr lang="nb-NO" b="1" dirty="0"/>
              <a:t> - NILE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nb-NO" dirty="0"/>
              <a:t>The Norwegian Olympic and </a:t>
            </a:r>
            <a:r>
              <a:rPr lang="nb-NO" dirty="0" err="1"/>
              <a:t>Paralympic</a:t>
            </a:r>
            <a:r>
              <a:rPr lang="nb-NO" dirty="0"/>
              <a:t> Committee and </a:t>
            </a:r>
            <a:r>
              <a:rPr lang="nb-NO" dirty="0" err="1"/>
              <a:t>Confederation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Sports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3FFF0B7-9FEE-4402-AA95-16F759CEF61D}" type="slidenum">
              <a:rPr lang="nb-NO" altLang="nb-NO" smtClean="0"/>
              <a:pPr/>
              <a:t>12</a:t>
            </a:fld>
            <a:endParaRPr lang="nb-NO" altLang="nb-NO" dirty="0"/>
          </a:p>
        </p:txBody>
      </p:sp>
    </p:spTree>
    <p:extLst>
      <p:ext uri="{BB962C8B-B14F-4D97-AF65-F5344CB8AC3E}">
        <p14:creationId xmlns:p14="http://schemas.microsoft.com/office/powerpoint/2010/main" val="190775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ssholder for innhold 7">
            <a:extLst>
              <a:ext uri="{FF2B5EF4-FFF2-40B4-BE49-F238E27FC236}">
                <a16:creationId xmlns:a16="http://schemas.microsoft.com/office/drawing/2014/main" xmlns="" id="{DFD92209-4739-4CD6-9B25-3C3128D00990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51397"/>
            <a:ext cx="3321645" cy="2491234"/>
          </a:xfrm>
        </p:spPr>
      </p:pic>
      <p:sp>
        <p:nvSpPr>
          <p:cNvPr id="3" name="Tittel 2">
            <a:extLst>
              <a:ext uri="{FF2B5EF4-FFF2-40B4-BE49-F238E27FC236}">
                <a16:creationId xmlns:a16="http://schemas.microsoft.com/office/drawing/2014/main" xmlns="" id="{90DDA645-1680-4770-8E9C-30E06942FB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7316" y="778693"/>
            <a:ext cx="6264796" cy="648072"/>
          </a:xfrm>
        </p:spPr>
        <p:txBody>
          <a:bodyPr/>
          <a:lstStyle/>
          <a:p>
            <a:r>
              <a:rPr lang="nb-NO" b="1" dirty="0"/>
              <a:t>Norske deltagere 2017/2018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1F3A7AB1-B44E-4DDC-A548-70832F9BE7E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60200D48-9EB9-4FE5-8C7C-AE374B3AA36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The Norwegian Olympic and Paralympic Committee and Confederation of Sports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D6ED288B-8BCA-4B4C-B23C-27D2DA607EE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3FFF0B7-9FEE-4402-AA95-16F759CEF61D}" type="slidenum">
              <a:rPr lang="nb-NO" altLang="nb-NO" smtClean="0"/>
              <a:pPr/>
              <a:t>13</a:t>
            </a:fld>
            <a:endParaRPr lang="nb-NO" alt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xmlns="" id="{5AC49753-B6B6-456B-A19A-ACC662D51581}"/>
              </a:ext>
            </a:extLst>
          </p:cNvPr>
          <p:cNvSpPr txBox="1"/>
          <p:nvPr/>
        </p:nvSpPr>
        <p:spPr>
          <a:xfrm>
            <a:off x="4355976" y="1834543"/>
            <a:ext cx="4725775" cy="1997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nb-NO" sz="1200" dirty="0">
                <a:solidFill>
                  <a:srgbClr val="57585B"/>
                </a:solidFill>
                <a:latin typeface="Georgia" pitchFamily="18" charset="0"/>
              </a:rPr>
              <a:t>Cato Bratbakk, Norges Svømmeforbund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nb-NO" sz="1200" dirty="0">
                <a:solidFill>
                  <a:srgbClr val="57585B"/>
                </a:solidFill>
                <a:latin typeface="Georgia" pitchFamily="18" charset="0"/>
              </a:rPr>
              <a:t>Anniken Ellingsen, Norges Roforbund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nb-NO" sz="1200" dirty="0">
                <a:solidFill>
                  <a:srgbClr val="57585B"/>
                </a:solidFill>
                <a:latin typeface="Georgia" pitchFamily="18" charset="0"/>
              </a:rPr>
              <a:t>Guro Røen, Norges Håndballforbund og Norges Studentidrettsforbund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nb-NO" sz="1200" dirty="0">
                <a:solidFill>
                  <a:srgbClr val="57585B"/>
                </a:solidFill>
                <a:latin typeface="Georgia" pitchFamily="18" charset="0"/>
              </a:rPr>
              <a:t>Alexander Kjær, Norges Tennisforbund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nb-NO" sz="1200" dirty="0">
                <a:solidFill>
                  <a:srgbClr val="57585B"/>
                </a:solidFill>
                <a:latin typeface="Georgia" pitchFamily="18" charset="0"/>
              </a:rPr>
              <a:t>Erlend Kirkesæther, Olympiatoppen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nb-NO" sz="1200" dirty="0">
                <a:solidFill>
                  <a:srgbClr val="57585B"/>
                </a:solidFill>
                <a:latin typeface="Georgia" pitchFamily="18" charset="0"/>
              </a:rPr>
              <a:t>Julie Ravlo, NIFs koordinator for skoleringen</a:t>
            </a:r>
          </a:p>
        </p:txBody>
      </p:sp>
    </p:spTree>
    <p:extLst>
      <p:ext uri="{BB962C8B-B14F-4D97-AF65-F5344CB8AC3E}">
        <p14:creationId xmlns:p14="http://schemas.microsoft.com/office/powerpoint/2010/main" val="3375241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xmlns="" id="{9005F65F-7027-40E4-9788-4720068F5C8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04746" y="1431272"/>
            <a:ext cx="7957574" cy="2335946"/>
          </a:xfrm>
        </p:spPr>
        <p:txBody>
          <a:bodyPr/>
          <a:lstStyle/>
          <a:p>
            <a:pPr marL="0" indent="0">
              <a:buNone/>
            </a:pPr>
            <a:endParaRPr lang="nb-NO" sz="1600" dirty="0"/>
          </a:p>
          <a:p>
            <a:pPr marL="0" indent="0">
              <a:buNone/>
            </a:pPr>
            <a:r>
              <a:rPr lang="nb-NO" sz="1200" dirty="0"/>
              <a:t>Eksempler:</a:t>
            </a:r>
          </a:p>
          <a:p>
            <a:pPr>
              <a:buFontTx/>
              <a:buChar char="-"/>
            </a:pPr>
            <a:r>
              <a:rPr lang="nb-NO" sz="1200" dirty="0"/>
              <a:t>Terje Jentoft Roel, visepresident i Den europeiske paralympiske komité og komitémedlem i Den internasjonale paralympiske komité</a:t>
            </a:r>
          </a:p>
          <a:p>
            <a:pPr>
              <a:buFontTx/>
              <a:buChar char="-"/>
            </a:pPr>
            <a:endParaRPr lang="nb-NO" sz="800" dirty="0"/>
          </a:p>
          <a:p>
            <a:pPr>
              <a:buFontTx/>
              <a:buChar char="-"/>
            </a:pPr>
            <a:r>
              <a:rPr lang="nb-NO" sz="1200" dirty="0"/>
              <a:t>Tonje Hinze, medlem i Den internasjonale olympiske komités styringsgruppe for utøveres karriereprogram</a:t>
            </a:r>
          </a:p>
          <a:p>
            <a:pPr marL="0" indent="0">
              <a:buNone/>
            </a:pPr>
            <a:endParaRPr lang="nb-NO" sz="800" dirty="0"/>
          </a:p>
          <a:p>
            <a:pPr>
              <a:buFontTx/>
              <a:buChar char="-"/>
            </a:pPr>
            <a:r>
              <a:rPr lang="nb-NO" sz="1200" dirty="0"/>
              <a:t>Lisa Mari Watson, komitémedlem i World Snowboard </a:t>
            </a:r>
            <a:r>
              <a:rPr lang="nb-NO" sz="1200" dirty="0" err="1"/>
              <a:t>Federation</a:t>
            </a:r>
            <a:endParaRPr lang="nb-NO" sz="1200" dirty="0"/>
          </a:p>
          <a:p>
            <a:pPr marL="0" indent="0">
              <a:buNone/>
            </a:pPr>
            <a:endParaRPr lang="nb-NO" sz="800" dirty="0"/>
          </a:p>
          <a:p>
            <a:pPr>
              <a:buFontTx/>
              <a:buChar char="-"/>
            </a:pPr>
            <a:r>
              <a:rPr lang="nb-NO" sz="1200" dirty="0"/>
              <a:t>Clas Brede Bråthen, medlem i Det internasjonale skiforbundets hoppkomité 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xmlns="" id="{CD9AF151-59C7-4B20-9BC0-5D3A9C9E5B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5009" y="339502"/>
            <a:ext cx="6480720" cy="648072"/>
          </a:xfrm>
        </p:spPr>
        <p:txBody>
          <a:bodyPr/>
          <a:lstStyle/>
          <a:p>
            <a:r>
              <a:rPr lang="nb-NO" b="1" dirty="0"/>
              <a:t>61,5 % av de tidligere norske deltagerne i NILE besitter internasjonale verv/posisjoner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A1E3A59C-1DAE-41F1-ABB5-CA7C4CB6C2F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FF523423-93A9-4BD6-86DF-B76D8900D45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The Norwegian Olympic and Paralympic Committee and Confederation of Sports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F27F21B6-C13C-465E-971E-5569F4FADD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3FFF0B7-9FEE-4402-AA95-16F759CEF61D}" type="slidenum">
              <a:rPr lang="nb-NO" altLang="nb-NO" smtClean="0"/>
              <a:pPr/>
              <a:t>14</a:t>
            </a:fld>
            <a:endParaRPr lang="nb-NO" altLang="nb-NO"/>
          </a:p>
        </p:txBody>
      </p:sp>
      <p:pic>
        <p:nvPicPr>
          <p:cNvPr id="1026" name="Picture 2" descr="Bilderesultat for terje jentoft roel">
            <a:extLst>
              <a:ext uri="{FF2B5EF4-FFF2-40B4-BE49-F238E27FC236}">
                <a16:creationId xmlns:a16="http://schemas.microsoft.com/office/drawing/2014/main" xmlns="" id="{78903A3A-B129-4633-93A2-C771D29FD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9" y="3832990"/>
            <a:ext cx="2330515" cy="131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ISA MARI WATSON">
            <a:extLst>
              <a:ext uri="{FF2B5EF4-FFF2-40B4-BE49-F238E27FC236}">
                <a16:creationId xmlns:a16="http://schemas.microsoft.com/office/drawing/2014/main" xmlns="" id="{CB8F3475-9B3C-4838-9F5D-9BFA6C571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832990"/>
            <a:ext cx="1720044" cy="131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ilderesultat for clas brede brÃ¥then">
            <a:extLst>
              <a:ext uri="{FF2B5EF4-FFF2-40B4-BE49-F238E27FC236}">
                <a16:creationId xmlns:a16="http://schemas.microsoft.com/office/drawing/2014/main" xmlns="" id="{AB6CA5EB-8E45-4424-ADB0-C15CCD1FD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020" y="3827576"/>
            <a:ext cx="2339419" cy="131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ilderesultat for tonje hinze">
            <a:extLst>
              <a:ext uri="{FF2B5EF4-FFF2-40B4-BE49-F238E27FC236}">
                <a16:creationId xmlns:a16="http://schemas.microsoft.com/office/drawing/2014/main" xmlns="" id="{AF77F735-B35A-4406-8257-521829FB2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916" y="3831096"/>
            <a:ext cx="2026060" cy="131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ilderesultat for international">
            <a:extLst>
              <a:ext uri="{FF2B5EF4-FFF2-40B4-BE49-F238E27FC236}">
                <a16:creationId xmlns:a16="http://schemas.microsoft.com/office/drawing/2014/main" xmlns="" id="{4821738A-A31E-4111-89B2-73B0AAE0E6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9" r="13787"/>
          <a:stretch/>
        </p:blipFill>
        <p:spPr bwMode="auto">
          <a:xfrm>
            <a:off x="7741263" y="3827576"/>
            <a:ext cx="1402737" cy="131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66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xmlns="" id="{BA50DC0F-27A0-4DEB-AC16-9F7FD76D9CF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99592" y="2067694"/>
            <a:ext cx="4463975" cy="2636008"/>
          </a:xfrm>
        </p:spPr>
        <p:txBody>
          <a:bodyPr/>
          <a:lstStyle/>
          <a:p>
            <a:r>
              <a:rPr lang="nb-NO" sz="1600" dirty="0"/>
              <a:t>I 2013 lanserte IOC reformprogrammet Olympic Agenda 2020</a:t>
            </a:r>
          </a:p>
          <a:p>
            <a:endParaRPr lang="nb-NO" sz="1400" dirty="0"/>
          </a:p>
          <a:p>
            <a:r>
              <a:rPr lang="nb-NO" sz="1600" dirty="0"/>
              <a:t>«To </a:t>
            </a:r>
            <a:r>
              <a:rPr lang="nb-NO" sz="1600" dirty="0" err="1"/>
              <a:t>change</a:t>
            </a:r>
            <a:r>
              <a:rPr lang="nb-NO" sz="1600" dirty="0"/>
              <a:t> or to be </a:t>
            </a:r>
            <a:r>
              <a:rPr lang="nb-NO" sz="1600" dirty="0" err="1"/>
              <a:t>changed</a:t>
            </a:r>
            <a:r>
              <a:rPr lang="nb-NO" sz="1600" dirty="0"/>
              <a:t>»</a:t>
            </a:r>
          </a:p>
          <a:p>
            <a:endParaRPr lang="nb-NO" sz="1400" dirty="0"/>
          </a:p>
          <a:p>
            <a:r>
              <a:rPr lang="nb-NO" sz="1600" dirty="0"/>
              <a:t>40 konkrete </a:t>
            </a:r>
            <a:r>
              <a:rPr lang="nb-NO" sz="1600" dirty="0" smtClean="0"/>
              <a:t>endringsforslag</a:t>
            </a:r>
            <a:endParaRPr lang="nb-NO" sz="1600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xmlns="" id="{408FF6C8-2759-439E-AA34-8A44D22F25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9592" y="1203325"/>
            <a:ext cx="7787208" cy="648072"/>
          </a:xfrm>
        </p:spPr>
        <p:txBody>
          <a:bodyPr/>
          <a:lstStyle/>
          <a:p>
            <a:r>
              <a:rPr lang="nb-NO" dirty="0"/>
              <a:t>2018 – halvveis i det olympiske reformprogrammet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30CBFA15-28DE-42CF-B501-F4FD7F4A02C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075C4E10-E87E-4E6A-9DBF-F6C1549589E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nb-NO" dirty="0"/>
              <a:t>The Norwegian Olympic and </a:t>
            </a:r>
            <a:r>
              <a:rPr lang="nb-NO" dirty="0" err="1"/>
              <a:t>Paralympic</a:t>
            </a:r>
            <a:r>
              <a:rPr lang="nb-NO" dirty="0"/>
              <a:t> Committee and </a:t>
            </a:r>
            <a:r>
              <a:rPr lang="nb-NO" dirty="0" err="1"/>
              <a:t>Confederation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Sports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4C267CF9-4793-46B4-A116-E8BD3013DD8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3FFF0B7-9FEE-4402-AA95-16F759CEF61D}" type="slidenum">
              <a:rPr lang="nb-NO" altLang="nb-NO" smtClean="0"/>
              <a:pPr/>
              <a:t>2</a:t>
            </a:fld>
            <a:endParaRPr lang="nb-NO" altLang="nb-NO"/>
          </a:p>
        </p:txBody>
      </p:sp>
      <p:pic>
        <p:nvPicPr>
          <p:cNvPr id="1026" name="Picture 2" descr="Bilderesultat for olympic agenda">
            <a:extLst>
              <a:ext uri="{FF2B5EF4-FFF2-40B4-BE49-F238E27FC236}">
                <a16:creationId xmlns:a16="http://schemas.microsoft.com/office/drawing/2014/main" xmlns="" id="{C29D9EDA-F8B7-458B-8D30-568BA187D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068634"/>
            <a:ext cx="3767481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794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xmlns="" id="{AB50F968-A9E0-40E5-8B05-1CA37BF6ADE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899592" y="1203598"/>
            <a:ext cx="6368418" cy="3547918"/>
          </a:xfrm>
          <a:prstGeom prst="rect">
            <a:avLst/>
          </a:prstGeom>
        </p:spPr>
      </p:pic>
      <p:sp>
        <p:nvSpPr>
          <p:cNvPr id="3" name="Tittel 2">
            <a:extLst>
              <a:ext uri="{FF2B5EF4-FFF2-40B4-BE49-F238E27FC236}">
                <a16:creationId xmlns:a16="http://schemas.microsoft.com/office/drawing/2014/main" xmlns="" id="{45949357-E2B4-4B8B-9E40-F661AD0420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7584" y="627534"/>
            <a:ext cx="6264796" cy="648072"/>
          </a:xfrm>
        </p:spPr>
        <p:txBody>
          <a:bodyPr/>
          <a:lstStyle/>
          <a:p>
            <a:r>
              <a:rPr lang="nb-NO" dirty="0"/>
              <a:t>IOCs innsatsområder for kjønnsbalanse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E14BAF93-8AED-4340-A9A1-51CC4B5760F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175DA0B0-0C4D-495E-B13D-6709A23F10E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The Norwegian Olympic and Paralympic Committee and Confederation of Sports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A0FF0654-1F1C-4FC1-BEBB-B2FAF690258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3FFF0B7-9FEE-4402-AA95-16F759CEF61D}" type="slidenum">
              <a:rPr lang="nb-NO" altLang="nb-NO" smtClean="0"/>
              <a:pPr/>
              <a:t>3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413129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xmlns="" id="{17823C49-C6EF-4A15-BAD1-2C1FEF54F25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755576" y="1275606"/>
            <a:ext cx="4248472" cy="3427828"/>
          </a:xfrm>
          <a:prstGeom prst="rect">
            <a:avLst/>
          </a:prstGeom>
        </p:spPr>
      </p:pic>
      <p:sp>
        <p:nvSpPr>
          <p:cNvPr id="3" name="Tittel 2">
            <a:extLst>
              <a:ext uri="{FF2B5EF4-FFF2-40B4-BE49-F238E27FC236}">
                <a16:creationId xmlns:a16="http://schemas.microsoft.com/office/drawing/2014/main" xmlns="" id="{D0A3F95C-EB95-4882-A6CD-AAA788969F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9592" y="483518"/>
            <a:ext cx="6264796" cy="648072"/>
          </a:xfrm>
        </p:spPr>
        <p:txBody>
          <a:bodyPr/>
          <a:lstStyle/>
          <a:p>
            <a:r>
              <a:rPr lang="nb-NO" dirty="0"/>
              <a:t>IOCs </a:t>
            </a:r>
            <a:r>
              <a:rPr lang="nb-NO" dirty="0" smtClean="0"/>
              <a:t>bærekraftstrategi – forankret i FNs bærekraftmål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3E947A56-5EB3-4708-8D71-8AB121E47F0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01DBA9EE-818E-4A77-80BB-EFE3AC227BC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The Norwegian Olympic and Paralympic Committee and Confederation of Sports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837C8F8D-D4C7-4E87-9DA8-4008F06727A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3FFF0B7-9FEE-4402-AA95-16F759CEF61D}" type="slidenum">
              <a:rPr lang="nb-NO" altLang="nb-NO" smtClean="0"/>
              <a:pPr/>
              <a:t>4</a:t>
            </a:fld>
            <a:endParaRPr lang="nb-NO" alt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1347614"/>
            <a:ext cx="3560241" cy="192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02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9A786813-EB97-44DB-B109-F61318BEC2E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362984BF-CFE6-458B-90EF-E99FFA4C876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The Norwegian Olympic and Paralympic Committee and Confederation of Sports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D131BF27-1740-41AD-998B-C688149B494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3FFF0B7-9FEE-4402-AA95-16F759CEF61D}" type="slidenum">
              <a:rPr lang="nb-NO" altLang="nb-NO" smtClean="0"/>
              <a:pPr/>
              <a:t>5</a:t>
            </a:fld>
            <a:endParaRPr lang="nb-NO" altLang="nb-NO"/>
          </a:p>
        </p:txBody>
      </p:sp>
      <p:pic>
        <p:nvPicPr>
          <p:cNvPr id="1026" name="Picture 2" descr="Bilderesultat for court of arbitration of sport">
            <a:extLst>
              <a:ext uri="{FF2B5EF4-FFF2-40B4-BE49-F238E27FC236}">
                <a16:creationId xmlns:a16="http://schemas.microsoft.com/office/drawing/2014/main" xmlns="" id="{D49B7832-EAC5-4B6A-A29E-D841DCC15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7494"/>
            <a:ext cx="5076056" cy="285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xmlns="" id="{C3A9C2D0-DF3D-4A61-9BF7-0F32975EEC1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3923928" y="1203598"/>
            <a:ext cx="4320480" cy="347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971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ssholder for innhold 6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786926" y="1491630"/>
            <a:ext cx="6346112" cy="2635250"/>
          </a:xfrm>
          <a:prstGeom prst="rect">
            <a:avLst/>
          </a:prstGeom>
        </p:spPr>
      </p:pic>
      <p:sp>
        <p:nvSpPr>
          <p:cNvPr id="3" name="Tittel 2"/>
          <p:cNvSpPr>
            <a:spLocks noGrp="1"/>
          </p:cNvSpPr>
          <p:nvPr>
            <p:ph type="ctrTitle"/>
          </p:nvPr>
        </p:nvSpPr>
        <p:spPr>
          <a:xfrm>
            <a:off x="827584" y="411510"/>
            <a:ext cx="6264796" cy="648072"/>
          </a:xfrm>
        </p:spPr>
        <p:txBody>
          <a:bodyPr/>
          <a:lstStyle/>
          <a:p>
            <a:r>
              <a:rPr lang="nb-NO" sz="3200" dirty="0" smtClean="0"/>
              <a:t>The New Norm</a:t>
            </a:r>
            <a:endParaRPr lang="nb-NO" sz="320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The Norwegian Olympic and Paralympic Committee and Confederation of Sports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3FFF0B7-9FEE-4402-AA95-16F759CEF61D}" type="slidenum">
              <a:rPr lang="nb-NO" altLang="nb-NO" smtClean="0"/>
              <a:pPr/>
              <a:t>6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687051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nb-NO" u="sng" dirty="0" smtClean="0"/>
              <a:t>Olympic Agenda 2020</a:t>
            </a:r>
            <a:r>
              <a:rPr lang="nb-NO" dirty="0" smtClean="0"/>
              <a:t>: søknadsprosesser endret. Toårig uforpliktende dialogfase. Ettårig kandidatfase.</a:t>
            </a:r>
          </a:p>
          <a:p>
            <a:r>
              <a:rPr lang="nb-NO" dirty="0" smtClean="0"/>
              <a:t>Målet er Olympiske og Paralympiske konsepter som svarer opp til arrangørens langsiktige utviklingsmål.</a:t>
            </a:r>
          </a:p>
          <a:p>
            <a:r>
              <a:rPr lang="nb-NO" dirty="0" smtClean="0"/>
              <a:t>Muligheter for større grad av geografisk spredning.</a:t>
            </a:r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ctrTitle"/>
          </p:nvPr>
        </p:nvSpPr>
        <p:spPr>
          <a:xfrm>
            <a:off x="899592" y="699542"/>
            <a:ext cx="6192788" cy="648072"/>
          </a:xfrm>
        </p:spPr>
        <p:txBody>
          <a:bodyPr/>
          <a:lstStyle/>
          <a:p>
            <a:r>
              <a:rPr lang="nb-NO" sz="2800" dirty="0" smtClean="0"/>
              <a:t>Sentrale punkter</a:t>
            </a:r>
            <a:endParaRPr lang="nb-NO" sz="280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The Norwegian Olympic and Paralympic Committee and Confederation of Sports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3FFF0B7-9FEE-4402-AA95-16F759CEF61D}" type="slidenum">
              <a:rPr lang="nb-NO" altLang="nb-NO" smtClean="0"/>
              <a:pPr/>
              <a:t>7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789300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sz="quarter" idx="10"/>
          </p:nvPr>
        </p:nvSpPr>
        <p:spPr>
          <a:xfrm>
            <a:off x="899592" y="1347614"/>
            <a:ext cx="6624215" cy="2636008"/>
          </a:xfrm>
        </p:spPr>
        <p:txBody>
          <a:bodyPr/>
          <a:lstStyle/>
          <a:p>
            <a:r>
              <a:rPr lang="nb-NO" dirty="0" smtClean="0"/>
              <a:t>118 konkrete tiltak.</a:t>
            </a:r>
          </a:p>
          <a:p>
            <a:r>
              <a:rPr lang="nb-NO" dirty="0" smtClean="0"/>
              <a:t>Effektivisering av planleggingsfasen.</a:t>
            </a:r>
          </a:p>
          <a:p>
            <a:r>
              <a:rPr lang="nb-NO" dirty="0" smtClean="0"/>
              <a:t>Nye permanente arenaer skal kun bygges dersom det foreligger solid plan for etterbruk og finansiering.</a:t>
            </a:r>
          </a:p>
          <a:p>
            <a:r>
              <a:rPr lang="nb-NO" dirty="0" smtClean="0"/>
              <a:t>Ingen minimumskrav til tilskuerkapasitet.</a:t>
            </a:r>
          </a:p>
          <a:p>
            <a:endParaRPr lang="nb-NO" dirty="0"/>
          </a:p>
          <a:p>
            <a:r>
              <a:rPr lang="nb-NO" dirty="0" smtClean="0"/>
              <a:t>For øvrig: alle sentrale dokumenter ligger nå åpent tilgjengelig. Kontraktsforholdene vedr. Host City </a:t>
            </a:r>
            <a:r>
              <a:rPr lang="nb-NO" dirty="0" err="1" smtClean="0"/>
              <a:t>Contract</a:t>
            </a:r>
            <a:r>
              <a:rPr lang="nb-NO" dirty="0" smtClean="0"/>
              <a:t> for 2026 offentliggjøres i juli i år.</a:t>
            </a:r>
          </a:p>
          <a:p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ctrTitle"/>
          </p:nvPr>
        </p:nvSpPr>
        <p:spPr>
          <a:xfrm>
            <a:off x="899592" y="483518"/>
            <a:ext cx="6264796" cy="648072"/>
          </a:xfrm>
        </p:spPr>
        <p:txBody>
          <a:bodyPr/>
          <a:lstStyle/>
          <a:p>
            <a:r>
              <a:rPr lang="nb-NO" sz="2800" dirty="0" smtClean="0"/>
              <a:t>Sentrale punkter</a:t>
            </a:r>
            <a:endParaRPr lang="nb-NO" sz="280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The Norwegian Olympic and Paralympic Committee and Confederation of Sports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3FFF0B7-9FEE-4402-AA95-16F759CEF61D}" type="slidenum">
              <a:rPr lang="nb-NO" altLang="nb-NO" smtClean="0"/>
              <a:pPr/>
              <a:t>8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129422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xmlns="" id="{5424D88D-CB39-4842-8E59-FA2771C690F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7584" y="1779662"/>
            <a:ext cx="7704856" cy="2636008"/>
          </a:xfrm>
        </p:spPr>
        <p:txBody>
          <a:bodyPr/>
          <a:lstStyle/>
          <a:p>
            <a:r>
              <a:rPr lang="nb-NO" dirty="0"/>
              <a:t>256 nordmenn besitter 319 internasjonale idrettsverv på nordisk, europeisk og globalt nivå</a:t>
            </a:r>
          </a:p>
          <a:p>
            <a:r>
              <a:rPr lang="nb-NO" dirty="0"/>
              <a:t>36 % av vervene er politisk valgte </a:t>
            </a:r>
            <a:r>
              <a:rPr lang="nb-NO" dirty="0" smtClean="0"/>
              <a:t>posisjoner</a:t>
            </a:r>
          </a:p>
          <a:p>
            <a:r>
              <a:rPr lang="nb-NO" dirty="0" smtClean="0"/>
              <a:t>48 særforbund har internasjonale representanter.</a:t>
            </a:r>
            <a:endParaRPr lang="nb-NO" dirty="0"/>
          </a:p>
          <a:p>
            <a:r>
              <a:rPr lang="nb-NO" dirty="0"/>
              <a:t>22 % av vervene besittes av kvinner</a:t>
            </a:r>
          </a:p>
          <a:p>
            <a:r>
              <a:rPr lang="nb-NO" dirty="0"/>
              <a:t>63 % av vervene er knyttet til olympiske idretter</a:t>
            </a:r>
          </a:p>
          <a:p>
            <a:r>
              <a:rPr lang="nb-NO" dirty="0"/>
              <a:t>6 % er knyttet til paraidretten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xmlns="" id="{9DD2AD57-5A1F-4177-B8ED-FDAABF38D4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9592" y="483518"/>
            <a:ext cx="7488832" cy="648072"/>
          </a:xfrm>
        </p:spPr>
        <p:txBody>
          <a:bodyPr/>
          <a:lstStyle/>
          <a:p>
            <a:r>
              <a:rPr lang="nb-NO" b="1" dirty="0"/>
              <a:t>Statistikk norske internasjonale </a:t>
            </a:r>
            <a:r>
              <a:rPr lang="nb-NO" b="1" dirty="0" smtClean="0"/>
              <a:t/>
            </a:r>
            <a:br>
              <a:rPr lang="nb-NO" b="1" dirty="0" smtClean="0"/>
            </a:br>
            <a:r>
              <a:rPr lang="nb-NO" b="1" dirty="0" smtClean="0"/>
              <a:t>representanter </a:t>
            </a:r>
            <a:r>
              <a:rPr lang="nb-NO" b="1" dirty="0"/>
              <a:t>i internasjonale idrettsorganisasjoner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21D219A6-9F34-4BA3-A50F-159E2F2DA22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F9D8B580-93D6-4932-9319-3B27ABE9124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The Norwegian Olympic and Paralympic Committee and Confederation of Sports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5B87796B-A40A-49CB-BFDA-189A769442E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3FFF0B7-9FEE-4402-AA95-16F759CEF61D}" type="slidenum">
              <a:rPr lang="nb-NO" altLang="nb-NO" smtClean="0"/>
              <a:pPr/>
              <a:t>9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456784595"/>
      </p:ext>
    </p:extLst>
  </p:cSld>
  <p:clrMapOvr>
    <a:masterClrMapping/>
  </p:clrMapOvr>
</p:sld>
</file>

<file path=ppt/theme/theme1.xml><?xml version="1.0" encoding="utf-8"?>
<a:theme xmlns:a="http://schemas.openxmlformats.org/drawingml/2006/main" name="Forsid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andardpresentasjon 2015 [Skrivebeskyttet]" id="{5E20E4E0-EDE1-49DB-9F08-AB7973F31388}" vid="{832DFFB5-54B6-45D8-BA75-EFF291CBA87C}"/>
    </a:ext>
  </a:extLst>
</a:theme>
</file>

<file path=ppt/theme/theme2.xml><?xml version="1.0" encoding="utf-8"?>
<a:theme xmlns:a="http://schemas.openxmlformats.org/drawingml/2006/main" name="Påløpende sider med bakgrun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800" dirty="0" smtClean="0">
            <a:solidFill>
              <a:srgbClr val="57585B"/>
            </a:solidFill>
            <a:latin typeface="Georgia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tandardpresentasjon 2015 [Skrivebeskyttet]" id="{5E20E4E0-EDE1-49DB-9F08-AB7973F31388}" vid="{DB07FB5F-ABC3-4A1C-8D72-E0A41EEC8BEC}"/>
    </a:ext>
  </a:extLst>
</a:theme>
</file>

<file path=ppt/theme/theme3.xml><?xml version="1.0" encoding="utf-8"?>
<a:theme xmlns:a="http://schemas.openxmlformats.org/drawingml/2006/main" name="1_Påløpende sider med bakgrun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800" dirty="0" smtClean="0">
            <a:solidFill>
              <a:srgbClr val="57585B"/>
            </a:solidFill>
            <a:latin typeface="Georgia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tandardpresentasjon 2015 [Skrivebeskyttet]" id="{5E20E4E0-EDE1-49DB-9F08-AB7973F31388}" vid="{DB07FB5F-ABC3-4A1C-8D72-E0A41EEC8BEC}"/>
    </a:ext>
  </a:extLst>
</a:theme>
</file>

<file path=ppt/theme/theme4.xml><?xml version="1.0" encoding="utf-8"?>
<a:theme xmlns:a="http://schemas.openxmlformats.org/drawingml/2006/main" name="Påløpende sider uten bakgrun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800" dirty="0" smtClean="0">
            <a:solidFill>
              <a:srgbClr val="57585B"/>
            </a:solidFill>
            <a:latin typeface="Georgia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tandardpresentasjon 2015 [Skrivebeskyttet]" id="{5E20E4E0-EDE1-49DB-9F08-AB7973F31388}" vid="{DB07FB5F-ABC3-4A1C-8D72-E0A41EEC8BEC}"/>
    </a:ext>
  </a:extLst>
</a:theme>
</file>

<file path=ppt/theme/theme5.xml><?xml version="1.0" encoding="utf-8"?>
<a:theme xmlns:a="http://schemas.openxmlformats.org/drawingml/2006/main" name="1_Påløpende sider uten bakgrun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800" dirty="0" smtClean="0">
            <a:solidFill>
              <a:srgbClr val="57585B"/>
            </a:solidFill>
            <a:latin typeface="Georgia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tandardpresentasjon 2015 [Skrivebeskyttet]" id="{5E20E4E0-EDE1-49DB-9F08-AB7973F31388}" vid="{DB07FB5F-ABC3-4A1C-8D72-E0A41EEC8BEC}"/>
    </a:ext>
  </a:extLst>
</a:theme>
</file>

<file path=ppt/theme/theme6.xml><?xml version="1.0" encoding="utf-8"?>
<a:theme xmlns:a="http://schemas.openxmlformats.org/drawingml/2006/main" name="Påløpende sider uten bakgrunn og bunnteks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800" dirty="0" smtClean="0">
            <a:solidFill>
              <a:srgbClr val="57585B"/>
            </a:solidFill>
            <a:latin typeface="Georgia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tandardpresentasjon 2015 [Skrivebeskyttet]" id="{5E20E4E0-EDE1-49DB-9F08-AB7973F31388}" vid="{DB07FB5F-ABC3-4A1C-8D72-E0A41EEC8BEC}"/>
    </a:ext>
  </a:extLst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owerPoint" ma:contentTypeID="0x01010089F515CEF38C6043B09A4EB0A2E09D63020098A90DD325442D4FB9BFCF713C750FAA00081986C988D1DB4091948F807F402CB2" ma:contentTypeVersion="113" ma:contentTypeDescription="Opprett et nytt dokument." ma:contentTypeScope="" ma:versionID="fcf69b2cf11061737cff8b75e020f7dc">
  <xsd:schema xmlns:xsd="http://www.w3.org/2001/XMLSchema" xmlns:xs="http://www.w3.org/2001/XMLSchema" xmlns:p="http://schemas.microsoft.com/office/2006/metadata/properties" xmlns:ns2="aec5f570-5954-42b2-93f8-bbdf6252596e" xmlns:ns3="111fa406-b1c7-4021-bd8f-10346e9df403" targetNamespace="http://schemas.microsoft.com/office/2006/metadata/properties" ma:root="true" ma:fieldsID="cb5d9300b93437f78b22b5f3504cd769" ns2:_="" ns3:_="">
    <xsd:import namespace="aec5f570-5954-42b2-93f8-bbdf6252596e"/>
    <xsd:import namespace="111fa406-b1c7-4021-bd8f-10346e9df403"/>
    <xsd:element name="properties">
      <xsd:complexType>
        <xsd:sequence>
          <xsd:element name="documentManagement">
            <xsd:complexType>
              <xsd:all>
                <xsd:element ref="ns2:_nifDokumenteier" minOccurs="0"/>
                <xsd:element ref="ns2:_nifSaksbehandler" minOccurs="0"/>
                <xsd:element ref="ns2:_nifDokumentbeskrivelse" minOccurs="0"/>
                <xsd:element ref="ns2:_nifDokumentstatus" minOccurs="0"/>
                <xsd:element ref="ns2:InnUtIntern"/>
                <xsd:element ref="ns2:_arFrist" minOccurs="0"/>
                <xsd:element ref="ns2:_nifTil" minOccurs="0"/>
                <xsd:element ref="ns2:_nifFra" minOccurs="0"/>
                <xsd:element ref="ns2:m007437e3ff24ee3b6b1beda051d5beb" minOccurs="0"/>
                <xsd:element ref="ns2:TaxCatchAll" minOccurs="0"/>
                <xsd:element ref="ns2:TaxCatchAllLabel" minOccurs="0"/>
                <xsd:element ref="ns2:e390b8d06ece46449586677b864a8181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c5f570-5954-42b2-93f8-bbdf6252596e" elementFormDefault="qualified">
    <xsd:import namespace="http://schemas.microsoft.com/office/2006/documentManagement/types"/>
    <xsd:import namespace="http://schemas.microsoft.com/office/infopath/2007/PartnerControls"/>
    <xsd:element name="_nifDokumenteier" ma:index="2" nillable="true" ma:displayName="Dokumenteier" ma:hidden="true" ma:SearchPeopleOnly="false" ma:SharePointGroup="0" ma:internalName="_nifDokumentei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nifSaksbehandler" ma:index="3" nillable="true" ma:displayName="Saksbehandler" ma:SearchPeopleOnly="false" ma:SharePointGroup="0" ma:internalName="_nifSaksbehandl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nifDokumentbeskrivelse" ma:index="5" nillable="true" ma:displayName="Dokumentbeskrivelse" ma:internalName="_nifDokumentbeskrivelse">
      <xsd:simpleType>
        <xsd:restriction base="dms:Note">
          <xsd:maxLength value="255"/>
        </xsd:restriction>
      </xsd:simpleType>
    </xsd:element>
    <xsd:element name="_nifDokumentstatus" ma:index="6" nillable="true" ma:displayName="Dokumentstatus" ma:default="Ubehandlet" ma:internalName="_nifDokumentstatus" ma:readOnly="false">
      <xsd:simpleType>
        <xsd:restriction base="dms:Choice">
          <xsd:enumeration value="Ubehandlet"/>
          <xsd:enumeration value="Under arbeid"/>
          <xsd:enumeration value="Ferdig"/>
        </xsd:restriction>
      </xsd:simpleType>
    </xsd:element>
    <xsd:element name="InnUtIntern" ma:index="7" ma:displayName="Inn/Ut/Intern" ma:default="Intern" ma:format="Dropdown" ma:internalName="InnUtIntern">
      <xsd:simpleType>
        <xsd:restriction base="dms:Choice">
          <xsd:enumeration value="Innkommende"/>
          <xsd:enumeration value="Utgående"/>
          <xsd:enumeration value="Intern"/>
        </xsd:restriction>
      </xsd:simpleType>
    </xsd:element>
    <xsd:element name="_arFrist" ma:index="9" nillable="true" ma:displayName="Frist" ma:format="DateOnly" ma:internalName="_arFrist">
      <xsd:simpleType>
        <xsd:restriction base="dms:DateTime"/>
      </xsd:simpleType>
    </xsd:element>
    <xsd:element name="_nifTil" ma:index="10" nillable="true" ma:displayName="Til" ma:internalName="_nifTil">
      <xsd:simpleType>
        <xsd:restriction base="dms:Text"/>
      </xsd:simpleType>
    </xsd:element>
    <xsd:element name="_nifFra" ma:index="11" nillable="true" ma:displayName="Fra" ma:internalName="_nifFra">
      <xsd:simpleType>
        <xsd:restriction base="dms:Text"/>
      </xsd:simpleType>
    </xsd:element>
    <xsd:element name="m007437e3ff24ee3b6b1beda051d5beb" ma:index="16" nillable="true" ma:taxonomy="true" ma:internalName="m007437e3ff24ee3b6b1beda051d5beb" ma:taxonomyFieldName="Dokumentkategori" ma:displayName="Dokumentkategori" ma:default="" ma:fieldId="{6007437e-3ff2-4ee3-b6b1-beda051d5beb}" ma:sspId="f0e9ee77-ca26-4a69-aa98-c9b10d3d2018" ma:termSetId="67b1013f-a871-4d25-94e6-2d190b3db54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7" nillable="true" ma:displayName="Taxonomy Catch All Column" ma:hidden="true" ma:list="{51ad6cb9-99e5-4ac7-b885-cde99d8f25d1}" ma:internalName="TaxCatchAll" ma:showField="CatchAllData" ma:web="111fa406-b1c7-4021-bd8f-10346e9df40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8" nillable="true" ma:displayName="Taxonomy Catch All Column1" ma:hidden="true" ma:list="{51ad6cb9-99e5-4ac7-b885-cde99d8f25d1}" ma:internalName="TaxCatchAllLabel" ma:readOnly="true" ma:showField="CatchAllDataLabel" ma:web="111fa406-b1c7-4021-bd8f-10346e9df40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390b8d06ece46449586677b864a8181" ma:index="20" nillable="true" ma:taxonomy="true" ma:internalName="e390b8d06ece46449586677b864a8181" ma:taxonomyFieldName="OrgTilhorighet" ma:displayName="OrgTilhørighet" ma:readOnly="false" ma:default="" ma:fieldId="{e390b8d0-6ece-4644-9586-677b864a8181}" ma:sspId="f0e9ee77-ca26-4a69-aa98-c9b10d3d2018" ma:termSetId="12ccf01c-bc00-485e-8479-20ef31869011" ma:anchorId="b89e662b-c5a0-4f18-8bb7-b431aa465976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1fa406-b1c7-4021-bd8f-10346e9df403" elementFormDefault="qualified">
    <xsd:import namespace="http://schemas.microsoft.com/office/2006/documentManagement/types"/>
    <xsd:import namespace="http://schemas.microsoft.com/office/infopath/2007/PartnerControls"/>
    <xsd:element name="_dlc_DocId" ma:index="22" nillable="true" ma:displayName="Dokument-ID-verdi" ma:description="Verdien for dokument-IDen som er tilordnet elementet." ma:internalName="_dlc_DocId" ma:readOnly="true">
      <xsd:simpleType>
        <xsd:restriction base="dms:Text"/>
      </xsd:simpleType>
    </xsd:element>
    <xsd:element name="_dlc_DocIdUrl" ma:index="23" nillable="true" ma:displayName="Dokument-ID" ma:description="Fast kobling til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4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Innholdstype"/>
        <xsd:element ref="dc:title" minOccurs="0" maxOccurs="1" ma:index="1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nUtIntern xmlns="aec5f570-5954-42b2-93f8-bbdf6252596e">Intern</InnUtIntern>
    <e390b8d06ece46449586677b864a8181 xmlns="aec5f570-5954-42b2-93f8-bbdf6252596e">
      <Terms xmlns="http://schemas.microsoft.com/office/infopath/2007/PartnerControls">
        <TermInfo xmlns="http://schemas.microsoft.com/office/infopath/2007/PartnerControls">
          <TermName xmlns="http://schemas.microsoft.com/office/infopath/2007/PartnerControls">SF01 Norges Idrettsforbund</TermName>
          <TermId xmlns="http://schemas.microsoft.com/office/infopath/2007/PartnerControls">c1ca8435-9635-48b0-8fd0-127d70284636</TermId>
        </TermInfo>
      </Terms>
    </e390b8d06ece46449586677b864a8181>
    <TaxCatchAll xmlns="aec5f570-5954-42b2-93f8-bbdf6252596e">
      <Value>1</Value>
    </TaxCatchAll>
    <_arFrist xmlns="aec5f570-5954-42b2-93f8-bbdf6252596e" xsi:nil="true"/>
    <m007437e3ff24ee3b6b1beda051d5beb xmlns="aec5f570-5954-42b2-93f8-bbdf6252596e">
      <Terms xmlns="http://schemas.microsoft.com/office/infopath/2007/PartnerControls"/>
    </m007437e3ff24ee3b6b1beda051d5beb>
    <_nifSaksbehandler xmlns="aec5f570-5954-42b2-93f8-bbdf6252596e">
      <UserInfo>
        <DisplayName/>
        <AccountId xsi:nil="true"/>
        <AccountType/>
      </UserInfo>
    </_nifSaksbehandler>
    <_nifDokumentstatus xmlns="aec5f570-5954-42b2-93f8-bbdf6252596e">Ubehandlet</_nifDokumentstatus>
    <_nifFra xmlns="aec5f570-5954-42b2-93f8-bbdf6252596e" xsi:nil="true"/>
    <_nifDokumenteier xmlns="aec5f570-5954-42b2-93f8-bbdf6252596e">
      <UserInfo>
        <DisplayName/>
        <AccountId xsi:nil="true"/>
        <AccountType/>
      </UserInfo>
    </_nifDokumenteier>
    <_nifDokumentbeskrivelse xmlns="aec5f570-5954-42b2-93f8-bbdf6252596e" xsi:nil="true"/>
    <_nifTil xmlns="aec5f570-5954-42b2-93f8-bbdf6252596e" xsi:nil="true"/>
    <_dlc_DocId xmlns="111fa406-b1c7-4021-bd8f-10346e9df403">SF01-26-19</_dlc_DocId>
    <_dlc_DocIdUrl xmlns="111fa406-b1c7-4021-bd8f-10346e9df403">
      <Url>https://idrettskontor.nif.no/sites/idrettsforbundet/_layouts/15/DocIdRedir.aspx?ID=SF01-26-19</Url>
      <Description>SF01-26-19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A21A83FD-94C1-4D92-B780-ABD6FD6769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c5f570-5954-42b2-93f8-bbdf6252596e"/>
    <ds:schemaRef ds:uri="111fa406-b1c7-4021-bd8f-10346e9df4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D746EA1-46E3-44BD-BD05-E21C093960FE}">
  <ds:schemaRefs>
    <ds:schemaRef ds:uri="http://schemas.openxmlformats.org/package/2006/metadata/core-properties"/>
    <ds:schemaRef ds:uri="aec5f570-5954-42b2-93f8-bbdf6252596e"/>
    <ds:schemaRef ds:uri="http://schemas.microsoft.com/office/2006/documentManagement/types"/>
    <ds:schemaRef ds:uri="http://schemas.microsoft.com/office/infopath/2007/PartnerControls"/>
    <ds:schemaRef ds:uri="111fa406-b1c7-4021-bd8f-10346e9df403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16E545B-E6D4-4FFF-93B0-33112A68B83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4214DB6E-B3AB-4A9B-874A-BF47A19B73CF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</Template>
  <TotalTime>1058</TotalTime>
  <Words>726</Words>
  <Application>Microsoft Office PowerPoint</Application>
  <PresentationFormat>Skjermfremvisning (16:9)</PresentationFormat>
  <Paragraphs>136</Paragraphs>
  <Slides>14</Slides>
  <Notes>4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6</vt:i4>
      </vt:variant>
      <vt:variant>
        <vt:lpstr>Lysbildetitler</vt:lpstr>
      </vt:variant>
      <vt:variant>
        <vt:i4>14</vt:i4>
      </vt:variant>
    </vt:vector>
  </HeadingPairs>
  <TitlesOfParts>
    <vt:vector size="23" baseType="lpstr">
      <vt:lpstr>Arial</vt:lpstr>
      <vt:lpstr>Calibri</vt:lpstr>
      <vt:lpstr>Georgia</vt:lpstr>
      <vt:lpstr>Forsider</vt:lpstr>
      <vt:lpstr>Påløpende sider med bakgrunn</vt:lpstr>
      <vt:lpstr>1_Påløpende sider med bakgrunn</vt:lpstr>
      <vt:lpstr>Påløpende sider uten bakgrunn</vt:lpstr>
      <vt:lpstr>1_Påløpende sider uten bakgrunn</vt:lpstr>
      <vt:lpstr>Påløpende sider uten bakgrunn og bunntekst</vt:lpstr>
      <vt:lpstr>PowerPoint-presentasjon</vt:lpstr>
      <vt:lpstr>2018 – halvveis i det olympiske reformprogrammet</vt:lpstr>
      <vt:lpstr>IOCs innsatsområder for kjønnsbalanse</vt:lpstr>
      <vt:lpstr>IOCs bærekraftstrategi – forankret i FNs bærekraftmål</vt:lpstr>
      <vt:lpstr>PowerPoint-presentasjon</vt:lpstr>
      <vt:lpstr>The New Norm</vt:lpstr>
      <vt:lpstr>Sentrale punkter</vt:lpstr>
      <vt:lpstr>Sentrale punkter</vt:lpstr>
      <vt:lpstr>Statistikk norske internasjonale  representanter i internasjonale idrettsorganisasjoner</vt:lpstr>
      <vt:lpstr>Kandidater støttet av Idrettsstyret til internasjonale verv</vt:lpstr>
      <vt:lpstr>Den internasjonale  paralympiske komité (IPC)</vt:lpstr>
      <vt:lpstr>Nordic International  Leadership Education - NILE</vt:lpstr>
      <vt:lpstr>Norske deltagere 2017/2018</vt:lpstr>
      <vt:lpstr>61,5 % av de tidligere norske deltagerne i NILE besitter internasjonale verv/posisjoner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Brekkan, Vigdis</dc:creator>
  <cp:lastModifiedBy>Busland, Torstein</cp:lastModifiedBy>
  <cp:revision>70</cp:revision>
  <cp:lastPrinted>2018-05-24T07:08:22Z</cp:lastPrinted>
  <dcterms:created xsi:type="dcterms:W3CDTF">2016-10-07T09:17:01Z</dcterms:created>
  <dcterms:modified xsi:type="dcterms:W3CDTF">2018-05-25T16:05:04Z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0x01010089F515CEF38C6043B09A4EB0A2E09D63020098A90DD325442D4FB9BFCF713C750FAA00081986C988D1DB4091948F807F402CB2</vt:lpwstr>
  </property>
  <property fmtid="{D5CDD505-2E9C-101B-9397-08002B2CF9AE}" pid="3" name="OrgTilhorighet">
    <vt:lpwstr>1;#SF01 Norges Idrettsforbund|c1ca8435-9635-48b0-8fd0-127d70284636</vt:lpwstr>
  </property>
  <property fmtid="{D5CDD505-2E9C-101B-9397-08002B2CF9AE}" pid="4" name="Dokumentkategori">
    <vt:lpwstr/>
  </property>
  <property fmtid="{D5CDD505-2E9C-101B-9397-08002B2CF9AE}" pid="5" name="_dlc_DocIdItemGuid">
    <vt:lpwstr>a737baac-e165-4647-8f45-00c6e1cb9133</vt:lpwstr>
  </property>
</Properties>
</file>